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2" r:id="rId6"/>
    <p:sldMasterId id="2147493495" r:id="rId7"/>
  </p:sldMasterIdLst>
  <p:notesMasterIdLst>
    <p:notesMasterId r:id="rId59"/>
  </p:notesMasterIdLst>
  <p:handoutMasterIdLst>
    <p:handoutMasterId r:id="rId60"/>
  </p:handoutMasterIdLst>
  <p:sldIdLst>
    <p:sldId id="357" r:id="rId8"/>
    <p:sldId id="358" r:id="rId9"/>
    <p:sldId id="257" r:id="rId10"/>
    <p:sldId id="268" r:id="rId11"/>
    <p:sldId id="319" r:id="rId12"/>
    <p:sldId id="289" r:id="rId13"/>
    <p:sldId id="333" r:id="rId14"/>
    <p:sldId id="334" r:id="rId15"/>
    <p:sldId id="320" r:id="rId16"/>
    <p:sldId id="350" r:id="rId17"/>
    <p:sldId id="321" r:id="rId18"/>
    <p:sldId id="335" r:id="rId19"/>
    <p:sldId id="317" r:id="rId20"/>
    <p:sldId id="322" r:id="rId21"/>
    <p:sldId id="323" r:id="rId22"/>
    <p:sldId id="336" r:id="rId23"/>
    <p:sldId id="351" r:id="rId24"/>
    <p:sldId id="352" r:id="rId25"/>
    <p:sldId id="324" r:id="rId26"/>
    <p:sldId id="318" r:id="rId27"/>
    <p:sldId id="325" r:id="rId28"/>
    <p:sldId id="327" r:id="rId29"/>
    <p:sldId id="328" r:id="rId30"/>
    <p:sldId id="359" r:id="rId31"/>
    <p:sldId id="337" r:id="rId32"/>
    <p:sldId id="353" r:id="rId33"/>
    <p:sldId id="354" r:id="rId34"/>
    <p:sldId id="329" r:id="rId35"/>
    <p:sldId id="355" r:id="rId36"/>
    <p:sldId id="338" r:id="rId37"/>
    <p:sldId id="339" r:id="rId38"/>
    <p:sldId id="361" r:id="rId39"/>
    <p:sldId id="340" r:id="rId40"/>
    <p:sldId id="341" r:id="rId41"/>
    <p:sldId id="342" r:id="rId42"/>
    <p:sldId id="343" r:id="rId43"/>
    <p:sldId id="344" r:id="rId44"/>
    <p:sldId id="345" r:id="rId45"/>
    <p:sldId id="346" r:id="rId46"/>
    <p:sldId id="347" r:id="rId47"/>
    <p:sldId id="348" r:id="rId48"/>
    <p:sldId id="349" r:id="rId49"/>
    <p:sldId id="362" r:id="rId50"/>
    <p:sldId id="363" r:id="rId51"/>
    <p:sldId id="364" r:id="rId52"/>
    <p:sldId id="365" r:id="rId53"/>
    <p:sldId id="366" r:id="rId54"/>
    <p:sldId id="360" r:id="rId55"/>
    <p:sldId id="356" r:id="rId56"/>
    <p:sldId id="267" r:id="rId57"/>
    <p:sldId id="331"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2" userDrawn="1">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5" autoAdjust="0"/>
    <p:restoredTop sz="83845" autoAdjust="0"/>
  </p:normalViewPr>
  <p:slideViewPr>
    <p:cSldViewPr snapToGrid="0" snapToObjects="1">
      <p:cViewPr varScale="1">
        <p:scale>
          <a:sx n="121" d="100"/>
          <a:sy n="121" d="100"/>
        </p:scale>
        <p:origin x="978" y="120"/>
      </p:cViewPr>
      <p:guideLst>
        <p:guide orient="horz" pos="1892"/>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2/5/2021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369207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Stage 2: Pattern Perception</a:t>
            </a:r>
          </a:p>
          <a:p>
            <a:r>
              <a:rPr lang="en-US" sz="1200" b="0" i="0" u="none" strike="noStrike" kern="1200" baseline="0" dirty="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a:solidFill>
                  <a:schemeClr val="tx1"/>
                </a:solidFill>
                <a:latin typeface="+mn-lt"/>
                <a:ea typeface="+mn-ea"/>
                <a:cs typeface="+mn-cs"/>
              </a:rPr>
              <a:t>(1982) called this stage of processing the 2-112D sketch. </a:t>
            </a:r>
            <a:r>
              <a:rPr lang="en-US" sz="1200" b="0" i="0" u="none" strike="noStrike" kern="1200" baseline="0" dirty="0" err="1">
                <a:solidFill>
                  <a:schemeClr val="tx1"/>
                </a:solidFill>
                <a:latin typeface="+mn-lt"/>
                <a:ea typeface="+mn-ea"/>
                <a:cs typeface="+mn-cs"/>
              </a:rPr>
              <a:t>Triesman</a:t>
            </a:r>
            <a:r>
              <a:rPr lang="en-US" sz="1200" b="0" i="0" u="none" strike="noStrike" kern="1200" baseline="0" dirty="0">
                <a:solidFill>
                  <a:schemeClr val="tx1"/>
                </a:solidFill>
                <a:latin typeface="+mn-lt"/>
                <a:ea typeface="+mn-ea"/>
                <a:cs typeface="+mn-cs"/>
              </a:rPr>
              <a:t> (1985) called it a feature map.</a:t>
            </a:r>
          </a:p>
          <a:p>
            <a:r>
              <a:rPr lang="en-US" sz="1200" b="0" i="0" u="none" strike="noStrike" kern="1200" baseline="0" dirty="0" err="1">
                <a:solidFill>
                  <a:schemeClr val="tx1"/>
                </a:solidFill>
                <a:latin typeface="+mn-lt"/>
                <a:ea typeface="+mn-ea"/>
                <a:cs typeface="+mn-cs"/>
              </a:rPr>
              <a:t>Rensink</a:t>
            </a:r>
            <a:r>
              <a:rPr lang="en-US" sz="1200" b="0" i="0" u="none" strike="noStrike" kern="1200" baseline="0" dirty="0">
                <a:solidFill>
                  <a:schemeClr val="tx1"/>
                </a:solidFill>
                <a:latin typeface="+mn-lt"/>
                <a:ea typeface="+mn-ea"/>
                <a:cs typeface="+mn-cs"/>
              </a:rPr>
              <a:t> (2002) called it a proto-object flux to emphasize its dynamic nature.</a:t>
            </a:r>
          </a:p>
          <a:p>
            <a:r>
              <a:rPr lang="en-US" sz="1200" b="0" i="0" u="none" strike="noStrike" kern="1200" baseline="0" dirty="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a:solidFill>
                  <a:schemeClr val="tx1"/>
                </a:solidFill>
                <a:latin typeface="+mn-lt"/>
                <a:ea typeface="+mn-ea"/>
                <a:cs typeface="+mn-cs"/>
              </a:rPr>
              <a:t>of it can be found in Milner and </a:t>
            </a:r>
            <a:r>
              <a:rPr lang="en-US" sz="1200" b="0" i="0" u="none" strike="noStrike" kern="1200" baseline="0" dirty="0" err="1">
                <a:solidFill>
                  <a:schemeClr val="tx1"/>
                </a:solidFill>
                <a:latin typeface="+mn-lt"/>
                <a:ea typeface="+mn-ea"/>
                <a:cs typeface="+mn-cs"/>
              </a:rPr>
              <a:t>Goodale</a:t>
            </a:r>
            <a:r>
              <a:rPr lang="en-US" sz="1200" b="0" i="0" u="none" strike="noStrike" kern="1200" baseline="0" dirty="0">
                <a:solidFill>
                  <a:schemeClr val="tx1"/>
                </a:solidFill>
                <a:latin typeface="+mn-lt"/>
                <a:ea typeface="+mn-ea"/>
                <a:cs typeface="+mn-cs"/>
              </a:rPr>
              <a:t> (1995).</a:t>
            </a:r>
          </a:p>
          <a:p>
            <a:r>
              <a:rPr lang="en-US" sz="1200" b="0" i="0" u="none" strike="noStrike" kern="1200" baseline="0" dirty="0">
                <a:solidFill>
                  <a:schemeClr val="tx1"/>
                </a:solidFill>
                <a:latin typeface="+mn-lt"/>
                <a:ea typeface="+mn-ea"/>
                <a:cs typeface="+mn-cs"/>
              </a:rPr>
              <a:t>Important characteristics of Stage 2 processing include:</a:t>
            </a:r>
          </a:p>
          <a:p>
            <a:r>
              <a:rPr lang="en-SG" sz="1200" b="0" i="0" u="none" strike="noStrike" kern="1200" baseline="0" dirty="0">
                <a:solidFill>
                  <a:schemeClr val="tx1"/>
                </a:solidFill>
                <a:latin typeface="+mn-lt"/>
                <a:ea typeface="+mn-ea"/>
                <a:cs typeface="+mn-cs"/>
              </a:rPr>
              <a:t>Slow serial processing</a:t>
            </a:r>
          </a:p>
          <a:p>
            <a:r>
              <a:rPr lang="en-US" sz="1200" b="0" i="0" u="none" strike="noStrike" kern="1200" baseline="0" dirty="0">
                <a:solidFill>
                  <a:schemeClr val="tx1"/>
                </a:solidFill>
                <a:latin typeface="+mn-lt"/>
                <a:ea typeface="+mn-ea"/>
                <a:cs typeface="+mn-cs"/>
              </a:rPr>
              <a:t>Involvement of both working memory and long-term memory</a:t>
            </a:r>
          </a:p>
          <a:p>
            <a:r>
              <a:rPr lang="en-US" sz="1200" b="0" i="0" u="none" strike="noStrike" kern="1200" baseline="0" dirty="0">
                <a:solidFill>
                  <a:schemeClr val="tx1"/>
                </a:solidFill>
                <a:latin typeface="+mn-lt"/>
                <a:ea typeface="+mn-ea"/>
                <a:cs typeface="+mn-cs"/>
              </a:rPr>
              <a:t>More emphasis on arbitrary aspects of symbols</a:t>
            </a:r>
          </a:p>
          <a:p>
            <a:r>
              <a:rPr lang="en-US" sz="1200" b="0" i="0" u="none" strike="noStrike" kern="1200" baseline="0" dirty="0">
                <a:solidFill>
                  <a:schemeClr val="tx1"/>
                </a:solidFill>
                <a:latin typeface="+mn-lt"/>
                <a:ea typeface="+mn-ea"/>
                <a:cs typeface="+mn-cs"/>
              </a:rPr>
              <a:t>In a state of flux, a combination of bottom-up feature processing and top-down</a:t>
            </a:r>
          </a:p>
          <a:p>
            <a:r>
              <a:rPr lang="en-SG" sz="1200" b="0" i="0" u="none" strike="noStrike" kern="1200" baseline="0" dirty="0">
                <a:solidFill>
                  <a:schemeClr val="tx1"/>
                </a:solidFill>
                <a:latin typeface="+mn-lt"/>
                <a:ea typeface="+mn-ea"/>
                <a:cs typeface="+mn-cs"/>
              </a:rPr>
              <a:t>attentional mechanisms</a:t>
            </a:r>
          </a:p>
          <a:p>
            <a:r>
              <a:rPr lang="en-US" sz="1200" b="0" i="0" u="none" strike="noStrike" kern="1200" baseline="0" dirty="0">
                <a:solidFill>
                  <a:schemeClr val="tx1"/>
                </a:solidFill>
                <a:latin typeface="+mn-lt"/>
                <a:ea typeface="+mn-ea"/>
                <a:cs typeface="+mn-cs"/>
              </a:rPr>
              <a:t>Different pathways for object recognition and visually guided motion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a:solidFill>
                  <a:schemeClr val="tx1"/>
                </a:solidFill>
                <a:latin typeface="+mn-lt"/>
                <a:ea typeface="+mn-ea"/>
                <a:cs typeface="+mn-cs"/>
              </a:rPr>
              <a:t>(representing cities).</a:t>
            </a:r>
          </a:p>
          <a:p>
            <a:r>
              <a:rPr lang="en-US" sz="1200" b="0" i="0" u="none" strike="noStrike" kern="1200" baseline="0" dirty="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42</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342449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50</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21</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29</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92597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95343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02770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6979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394208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350214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869500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 id="2147493491"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811031"/>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395920"/>
      </p:ext>
    </p:extLst>
  </p:cSld>
  <p:clrMap bg1="lt1" tx1="dk1" bg2="lt2" tx2="dk2" accent1="accent1" accent2="accent2" accent3="accent3" accent4="accent4" accent5="accent5" accent6="accent6" hlink="hlink" folHlink="folHlink"/>
  <p:sldLayoutIdLst>
    <p:sldLayoutId id="2147493493" r:id="rId1"/>
    <p:sldLayoutId id="2147493494"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467360"/>
      </p:ext>
    </p:extLst>
  </p:cSld>
  <p:clrMap bg1="lt1" tx1="dk1" bg2="lt2" tx2="dk2" accent1="accent1" accent2="accent2" accent3="accent3" accent4="accent4" accent5="accent5" accent6="accent6" hlink="hlink" folHlink="folHlink"/>
  <p:sldLayoutIdLst>
    <p:sldLayoutId id="2147493496" r:id="rId1"/>
    <p:sldLayoutId id="2147493497"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hyperlink" Target="https://help.tableau.com/current/pro/desktop/en-us/environment_workspace.htm#SideBar" TargetMode="External"/><Relationship Id="rId3" Type="http://schemas.openxmlformats.org/officeDocument/2006/relationships/notesSlide" Target="../notesSlides/notesSlide10.xml"/><Relationship Id="rId7" Type="http://schemas.openxmlformats.org/officeDocument/2006/relationships/hyperlink" Target="https://help.tableau.com/current/pro/desktop/en-us/view_parts.htm" TargetMode="External"/><Relationship Id="rId2" Type="http://schemas.openxmlformats.org/officeDocument/2006/relationships/slideLayout" Target="../slideLayouts/slideLayout18.xml"/><Relationship Id="rId1" Type="http://schemas.openxmlformats.org/officeDocument/2006/relationships/tags" Target="../tags/tag6.xml"/><Relationship Id="rId6" Type="http://schemas.openxmlformats.org/officeDocument/2006/relationships/hyperlink" Target="https://help.tableau.com/current/pro/desktop/en-us/environment_workspace.htm#ToolbarButtons" TargetMode="External"/><Relationship Id="rId11" Type="http://schemas.openxmlformats.org/officeDocument/2006/relationships/hyperlink" Target="https://help.tableau.com/current/pro/desktop/en-us/environment_workspace.htm#StatusBar" TargetMode="External"/><Relationship Id="rId5" Type="http://schemas.openxmlformats.org/officeDocument/2006/relationships/hyperlink" Target="https://help.tableau.com/current/pro/desktop/en-us/buildmanual_shelves.htm" TargetMode="External"/><Relationship Id="rId10" Type="http://schemas.openxmlformats.org/officeDocument/2006/relationships/hyperlink" Target="https://help.tableau.com/current/pro/desktop/en-us/environ_workspace_analytics_pane.htm" TargetMode="External"/><Relationship Id="rId4" Type="http://schemas.openxmlformats.org/officeDocument/2006/relationships/image" Target="../media/image37.png"/><Relationship Id="rId9" Type="http://schemas.openxmlformats.org/officeDocument/2006/relationships/hyperlink" Target="https://help.tableau.com/current/pro/desktop/en-us/datafields_understanddatawindow.htm"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3.xml"/><Relationship Id="rId5" Type="http://schemas.openxmlformats.org/officeDocument/2006/relationships/hyperlink" Target="https://help.tableau.com/current/pro/desktop/en-us/pivot.htm" TargetMode="Externa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15.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6.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4212343458"/>
              </p:ext>
            </p:extLst>
          </p:nvPr>
        </p:nvGraphicFramePr>
        <p:xfrm>
          <a:off x="1223628" y="1121269"/>
          <a:ext cx="6683956" cy="31089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dirty="0"/>
                        <a:t>(2021)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25</a:t>
                      </a:r>
                      <a:r>
                        <a:rPr lang="en-US" sz="1200" baseline="30000" dirty="0">
                          <a:solidFill>
                            <a:srgbClr val="FF0000"/>
                          </a:solidFill>
                        </a:rPr>
                        <a:t>th</a:t>
                      </a:r>
                      <a:r>
                        <a:rPr lang="en-US" sz="1200" dirty="0">
                          <a:solidFill>
                            <a:srgbClr val="FF0000"/>
                          </a:solidFill>
                        </a:rPr>
                        <a:t> Jan – 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algn="ctr"/>
                      <a:r>
                        <a:rPr lang="en-US" sz="1200" dirty="0"/>
                        <a:t>2</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All about Data</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6</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Pre-Class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8</a:t>
                      </a:r>
                      <a:r>
                        <a:rPr lang="en-US" sz="1200" baseline="30000" dirty="0">
                          <a:solidFill>
                            <a:srgbClr val="FF0000"/>
                          </a:solidFill>
                        </a:rPr>
                        <a:t>th</a:t>
                      </a:r>
                      <a:r>
                        <a:rPr lang="en-US" sz="1200" dirty="0">
                          <a:solidFill>
                            <a:srgbClr val="FF0000"/>
                          </a:solidFill>
                        </a:rPr>
                        <a:t> Feb – 15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FFFF00"/>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18</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22</a:t>
                      </a:r>
                      <a:r>
                        <a:rPr lang="en-US" sz="1200" baseline="30000" dirty="0">
                          <a:solidFill>
                            <a:srgbClr val="FF0000"/>
                          </a:solidFill>
                        </a:rPr>
                        <a:t>nd</a:t>
                      </a:r>
                      <a:r>
                        <a:rPr lang="en-US" sz="1200" dirty="0">
                          <a:solidFill>
                            <a:srgbClr val="FF0000"/>
                          </a:solidFill>
                        </a:rPr>
                        <a:t> Feb – 1</a:t>
                      </a:r>
                      <a:r>
                        <a:rPr lang="en-US" sz="1200" baseline="30000" dirty="0">
                          <a:solidFill>
                            <a:srgbClr val="FF0000"/>
                          </a:solidFill>
                        </a:rPr>
                        <a:t>st</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25</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4</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3</a:t>
                      </a:r>
                      <a:r>
                        <a:rPr lang="en-US" sz="1200" baseline="30000" dirty="0">
                          <a:solidFill>
                            <a:srgbClr val="FF0000"/>
                          </a:solidFill>
                        </a:rPr>
                        <a:t>rd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11</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18</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r>
              <a:rPr lang="en-US" sz="1200" dirty="0">
                <a:solidFill>
                  <a:prstClr val="white"/>
                </a:solidFill>
              </a:rPr>
              <a:t>*All quizzes have a </a:t>
            </a:r>
            <a:r>
              <a:rPr lang="en-US" sz="1500" u="sng" dirty="0">
                <a:solidFill>
                  <a:prstClr val="white"/>
                </a:solidFill>
              </a:rPr>
              <a:t>12-NOON</a:t>
            </a:r>
            <a:r>
              <a:rPr lang="en-US" sz="1200" dirty="0">
                <a:solidFill>
                  <a:prstClr val="white"/>
                </a:solidFill>
              </a:rPr>
              <a:t> deadline. No extensions!</a:t>
            </a:r>
            <a:endParaRPr lang="en-SG" sz="1200" dirty="0">
              <a:solidFill>
                <a:prstClr val="white"/>
              </a:solidFill>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
        <p:nvSpPr>
          <p:cNvPr id="5" name="TextBox 4">
            <a:extLst>
              <a:ext uri="{FF2B5EF4-FFF2-40B4-BE49-F238E27FC236}">
                <a16:creationId xmlns:a16="http://schemas.microsoft.com/office/drawing/2014/main" id="{3D23410F-08E3-41CF-849F-7ED1BA0D88C1}"/>
              </a:ext>
            </a:extLst>
          </p:cNvPr>
          <p:cNvSpPr txBox="1"/>
          <p:nvPr/>
        </p:nvSpPr>
        <p:spPr>
          <a:xfrm>
            <a:off x="2684534" y="4361089"/>
            <a:ext cx="3592895"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Longest feedback loop; gather more data to probe interesting insight</a:t>
            </a:r>
            <a:endParaRPr lang="en-SG" sz="1400" dirty="0"/>
          </a:p>
        </p:txBody>
      </p:sp>
      <p:sp>
        <p:nvSpPr>
          <p:cNvPr id="7" name="TextBox 6">
            <a:extLst>
              <a:ext uri="{FF2B5EF4-FFF2-40B4-BE49-F238E27FC236}">
                <a16:creationId xmlns:a16="http://schemas.microsoft.com/office/drawing/2014/main" id="{3D23410F-08E3-41CF-849F-7ED1BA0D88C1}"/>
              </a:ext>
            </a:extLst>
          </p:cNvPr>
          <p:cNvSpPr txBox="1"/>
          <p:nvPr/>
        </p:nvSpPr>
        <p:spPr>
          <a:xfrm>
            <a:off x="5377544" y="1366650"/>
            <a:ext cx="1952171"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Computational Processes </a:t>
            </a:r>
            <a:r>
              <a:rPr lang="en-US" sz="1100" dirty="0">
                <a:sym typeface="Wingdings" panose="05000000000000000000" pitchFamily="2" charset="2"/>
              </a:rPr>
              <a:t> converting data to a usable format for the engine</a:t>
            </a:r>
            <a:endParaRPr lang="en-SG" sz="11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6353629" y="3652650"/>
            <a:ext cx="195217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Interactive and Interpretative </a:t>
            </a:r>
            <a:r>
              <a:rPr lang="en-US" sz="1100" dirty="0">
                <a:sym typeface="Wingdings" panose="05000000000000000000" pitchFamily="2" charset="2"/>
              </a:rPr>
              <a:t> manipulation of the visual to gain understanding</a:t>
            </a:r>
            <a:endParaRPr lang="en-SG" sz="1100" dirty="0"/>
          </a:p>
        </p:txBody>
      </p:sp>
    </p:spTree>
    <p:extLst>
      <p:ext uri="{BB962C8B-B14F-4D97-AF65-F5344CB8AC3E}">
        <p14:creationId xmlns:p14="http://schemas.microsoft.com/office/powerpoint/2010/main" val="408588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3D23410F-08E3-41CF-849F-7ED1BA0D88C1}"/>
              </a:ext>
            </a:extLst>
          </p:cNvPr>
          <p:cNvSpPr txBox="1"/>
          <p:nvPr/>
        </p:nvSpPr>
        <p:spPr>
          <a:xfrm>
            <a:off x="158128" y="1974990"/>
            <a:ext cx="157243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Google maps</a:t>
            </a:r>
            <a:endParaRPr lang="en-SG" sz="1100" dirty="0"/>
          </a:p>
        </p:txBody>
      </p:sp>
    </p:spTree>
    <p:extLst>
      <p:ext uri="{BB962C8B-B14F-4D97-AF65-F5344CB8AC3E}">
        <p14:creationId xmlns:p14="http://schemas.microsoft.com/office/powerpoint/2010/main" val="39902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https://www.propertyguru.com.sg/map-search</a:t>
            </a: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another, because society creates meaning </a:t>
            </a:r>
          </a:p>
        </p:txBody>
      </p:sp>
      <p:pic>
        <p:nvPicPr>
          <p:cNvPr id="5" name="Picture 4"/>
          <p:cNvPicPr>
            <a:picLocks noChangeAspect="1"/>
          </p:cNvPicPr>
          <p:nvPr/>
        </p:nvPicPr>
        <p:blipFill>
          <a:blip r:embed="rId2"/>
          <a:stretch>
            <a:fillRect/>
          </a:stretch>
        </p:blipFill>
        <p:spPr>
          <a:xfrm>
            <a:off x="6070601" y="4072844"/>
            <a:ext cx="2188028" cy="781439"/>
          </a:xfrm>
          <a:prstGeom prst="rect">
            <a:avLst/>
          </a:prstGeom>
        </p:spPr>
      </p:pic>
      <p:sp>
        <p:nvSpPr>
          <p:cNvPr id="6" name="TextBox 5">
            <a:extLst>
              <a:ext uri="{FF2B5EF4-FFF2-40B4-BE49-F238E27FC236}">
                <a16:creationId xmlns:a16="http://schemas.microsoft.com/office/drawing/2014/main" id="{3D23410F-08E3-41CF-849F-7ED1BA0D88C1}"/>
              </a:ext>
            </a:extLst>
          </p:cNvPr>
          <p:cNvSpPr txBox="1"/>
          <p:nvPr/>
        </p:nvSpPr>
        <p:spPr>
          <a:xfrm>
            <a:off x="4345499" y="4102919"/>
            <a:ext cx="1572431" cy="9056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“Texas Longhorns”,</a:t>
            </a:r>
          </a:p>
          <a:p>
            <a:pPr marL="0" indent="0" algn="ctr">
              <a:buNone/>
            </a:pPr>
            <a:r>
              <a:rPr lang="en-US" sz="1100" dirty="0"/>
              <a:t>“Rock on”, Cheating Partner, “the devil”?</a:t>
            </a:r>
            <a:endParaRPr lang="en-SG" sz="1100" dirty="0"/>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801291"/>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3914539" y="4516677"/>
            <a:ext cx="1428278" cy="2679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err="1"/>
              <a:t>Pluviophile</a:t>
            </a:r>
            <a:endParaRPr lang="en-SG" sz="1800" dirty="0"/>
          </a:p>
        </p:txBody>
      </p:sp>
      <p:pic>
        <p:nvPicPr>
          <p:cNvPr id="7" name="Picture 6"/>
          <p:cNvPicPr>
            <a:picLocks noChangeAspect="1"/>
          </p:cNvPicPr>
          <p:nvPr/>
        </p:nvPicPr>
        <p:blipFill>
          <a:blip r:embed="rId2"/>
          <a:stretch>
            <a:fillRect/>
          </a:stretch>
        </p:blipFill>
        <p:spPr>
          <a:xfrm>
            <a:off x="5471443" y="4271384"/>
            <a:ext cx="1399325" cy="872115"/>
          </a:xfrm>
          <a:prstGeom prst="rect">
            <a:avLst/>
          </a:prstGeom>
        </p:spPr>
      </p:pic>
    </p:spTree>
    <p:extLst>
      <p:ext uri="{BB962C8B-B14F-4D97-AF65-F5344CB8AC3E}">
        <p14:creationId xmlns:p14="http://schemas.microsoft.com/office/powerpoint/2010/main" val="24844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Sensory vs arbitrary representation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2502129" y="4614718"/>
            <a:ext cx="4292390" cy="3874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a:t>Data visualisation is a hybrid of the two</a:t>
            </a:r>
            <a:endParaRPr lang="en-SG" sz="18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314123" y="4015740"/>
            <a:ext cx="1028700" cy="3606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Red Apple</a:t>
            </a:r>
          </a:p>
        </p:txBody>
      </p:sp>
      <p:sp>
        <p:nvSpPr>
          <p:cNvPr id="9" name="TextBox 8">
            <a:extLst>
              <a:ext uri="{FF2B5EF4-FFF2-40B4-BE49-F238E27FC236}">
                <a16:creationId xmlns:a16="http://schemas.microsoft.com/office/drawing/2014/main" id="{3D23410F-08E3-41CF-849F-7ED1BA0D88C1}"/>
              </a:ext>
            </a:extLst>
          </p:cNvPr>
          <p:cNvSpPr txBox="1"/>
          <p:nvPr/>
        </p:nvSpPr>
        <p:spPr>
          <a:xfrm>
            <a:off x="7855412" y="3794761"/>
            <a:ext cx="1196340" cy="2369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Mathematics</a:t>
            </a:r>
          </a:p>
        </p:txBody>
      </p:sp>
      <p:sp>
        <p:nvSpPr>
          <p:cNvPr id="2" name="Rectangle 1"/>
          <p:cNvSpPr/>
          <p:nvPr/>
        </p:nvSpPr>
        <p:spPr>
          <a:xfrm>
            <a:off x="453862" y="2177983"/>
            <a:ext cx="861658" cy="4349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Circle</a:t>
            </a:r>
            <a:r>
              <a:rPr lang="en-SG" sz="1400" dirty="0">
                <a:solidFill>
                  <a:srgbClr val="6600FF"/>
                </a:solidFill>
              </a:rPr>
              <a:t> or </a:t>
            </a:r>
          </a:p>
          <a:p>
            <a:pPr>
              <a:buFont typeface="Arial" panose="020B0604020202020204" pitchFamily="34" charset="0"/>
              <a:buNone/>
            </a:pPr>
            <a:r>
              <a:rPr lang="en-SG" sz="1400" dirty="0">
                <a:solidFill>
                  <a:srgbClr val="6600FF"/>
                </a:solidFill>
              </a:rPr>
              <a:t>Square</a:t>
            </a:r>
          </a:p>
        </p:txBody>
      </p:sp>
      <p:sp>
        <p:nvSpPr>
          <p:cNvPr id="3" name="Rectangle 2"/>
          <p:cNvSpPr/>
          <p:nvPr/>
        </p:nvSpPr>
        <p:spPr>
          <a:xfrm>
            <a:off x="466051" y="3017796"/>
            <a:ext cx="83227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Illusions</a:t>
            </a:r>
          </a:p>
        </p:txBody>
      </p:sp>
      <p:sp>
        <p:nvSpPr>
          <p:cNvPr id="4" name="Rectangle 3"/>
          <p:cNvSpPr/>
          <p:nvPr/>
        </p:nvSpPr>
        <p:spPr>
          <a:xfrm>
            <a:off x="59629" y="3586713"/>
            <a:ext cx="1289135"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Segmentation</a:t>
            </a:r>
            <a:endParaRPr lang="en-SG" sz="1400" dirty="0">
              <a:solidFill>
                <a:srgbClr val="6600FF"/>
              </a:solidFill>
            </a:endParaRPr>
          </a:p>
        </p:txBody>
      </p:sp>
      <p:sp>
        <p:nvSpPr>
          <p:cNvPr id="5" name="Rectangle 4"/>
          <p:cNvSpPr/>
          <p:nvPr/>
        </p:nvSpPr>
        <p:spPr>
          <a:xfrm>
            <a:off x="7861428" y="2306609"/>
            <a:ext cx="1127168"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Read/ Write</a:t>
            </a:r>
            <a:endParaRPr lang="en-SG" sz="1400" dirty="0">
              <a:solidFill>
                <a:srgbClr val="6600FF"/>
              </a:solidFill>
            </a:endParaRPr>
          </a:p>
        </p:txBody>
      </p:sp>
      <p:sp>
        <p:nvSpPr>
          <p:cNvPr id="12" name="Rectangle 11"/>
          <p:cNvSpPr/>
          <p:nvPr/>
        </p:nvSpPr>
        <p:spPr>
          <a:xfrm>
            <a:off x="7861428" y="2710019"/>
            <a:ext cx="98135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Alphabets</a:t>
            </a:r>
            <a:endParaRPr lang="en-SG" sz="1400" dirty="0">
              <a:solidFill>
                <a:srgbClr val="6600FF"/>
              </a:solidFill>
            </a:endParaRPr>
          </a:p>
        </p:txBody>
      </p:sp>
      <p:sp>
        <p:nvSpPr>
          <p:cNvPr id="13" name="Rectangle 12"/>
          <p:cNvSpPr/>
          <p:nvPr/>
        </p:nvSpPr>
        <p:spPr>
          <a:xfrm>
            <a:off x="7855412" y="3208532"/>
            <a:ext cx="1288588" cy="433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err="1">
                <a:solidFill>
                  <a:srgbClr val="6600FF"/>
                </a:solidFill>
              </a:rPr>
              <a:t>Colour</a:t>
            </a:r>
            <a:r>
              <a:rPr lang="en-US" sz="1400" dirty="0">
                <a:solidFill>
                  <a:srgbClr val="6600FF"/>
                </a:solidFill>
              </a:rPr>
              <a:t> Coding</a:t>
            </a:r>
            <a:endParaRPr lang="en-SG" sz="1400" dirty="0">
              <a:solidFill>
                <a:srgbClr val="6600FF"/>
              </a:solidFill>
            </a:endParaRPr>
          </a:p>
        </p:txBody>
      </p:sp>
      <p:sp>
        <p:nvSpPr>
          <p:cNvPr id="15" name="Rectangle 14"/>
          <p:cNvSpPr/>
          <p:nvPr/>
        </p:nvSpPr>
        <p:spPr>
          <a:xfrm>
            <a:off x="7861428" y="4173161"/>
            <a:ext cx="1127168" cy="44155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Evolution of graphics</a:t>
            </a:r>
            <a:endParaRPr lang="en-SG" sz="1400" dirty="0">
              <a:solidFill>
                <a:srgbClr val="6600FF"/>
              </a:solidFill>
            </a:endParaRP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Tree>
    <p:extLst>
      <p:ext uri="{BB962C8B-B14F-4D97-AF65-F5344CB8AC3E}">
        <p14:creationId xmlns:p14="http://schemas.microsoft.com/office/powerpoint/2010/main" val="409263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Tree>
    <p:extLst>
      <p:ext uri="{BB962C8B-B14F-4D97-AF65-F5344CB8AC3E}">
        <p14:creationId xmlns:p14="http://schemas.microsoft.com/office/powerpoint/2010/main" val="242548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
        <p:nvSpPr>
          <p:cNvPr id="6" name="Rectangle 5"/>
          <p:cNvSpPr/>
          <p:nvPr/>
        </p:nvSpPr>
        <p:spPr>
          <a:xfrm>
            <a:off x="1592580" y="2897159"/>
            <a:ext cx="1996440" cy="10766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Font typeface="Arial" panose="020B0604020202020204" pitchFamily="34" charset="0"/>
              <a:buNone/>
            </a:pPr>
            <a:r>
              <a:rPr lang="en-US" sz="1400" dirty="0">
                <a:solidFill>
                  <a:srgbClr val="6600FF"/>
                </a:solidFill>
              </a:rPr>
              <a:t>Information is processed in parallel </a:t>
            </a:r>
            <a:r>
              <a:rPr lang="en-US" sz="1400" dirty="0">
                <a:solidFill>
                  <a:srgbClr val="6600FF"/>
                </a:solidFill>
                <a:sym typeface="Wingdings" panose="05000000000000000000" pitchFamily="2" charset="2"/>
              </a:rPr>
              <a:t> understand information quickly</a:t>
            </a:r>
            <a:endParaRPr lang="en-SG" sz="1400" dirty="0">
              <a:solidFill>
                <a:srgbClr val="6600FF"/>
              </a:solidFill>
            </a:endParaRPr>
          </a:p>
        </p:txBody>
      </p:sp>
      <p:sp>
        <p:nvSpPr>
          <p:cNvPr id="7" name="Rectangle 6"/>
          <p:cNvSpPr/>
          <p:nvPr/>
        </p:nvSpPr>
        <p:spPr>
          <a:xfrm>
            <a:off x="4076700" y="3539490"/>
            <a:ext cx="3124200" cy="4191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Information is processed sequentially</a:t>
            </a:r>
            <a:endParaRPr lang="en-SG" sz="1400" dirty="0">
              <a:solidFill>
                <a:srgbClr val="6600FF"/>
              </a:solidFill>
            </a:endParaRPr>
          </a:p>
        </p:txBody>
      </p:sp>
    </p:spTree>
    <p:extLst>
      <p:ext uri="{BB962C8B-B14F-4D97-AF65-F5344CB8AC3E}">
        <p14:creationId xmlns:p14="http://schemas.microsoft.com/office/powerpoint/2010/main" val="165377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http://i.stack.imgur.com/cMEOk.png</a:t>
            </a:r>
            <a:r>
              <a:rPr lang="en-GB" sz="1100" dirty="0">
                <a:solidFill>
                  <a:prstClr val="black"/>
                </a:solidFill>
                <a:latin typeface="Calibri"/>
              </a:rPr>
              <a:t> </a:t>
            </a:r>
          </a:p>
        </p:txBody>
      </p:sp>
      <p:sp>
        <p:nvSpPr>
          <p:cNvPr id="7" name="Rectangle 6"/>
          <p:cNvSpPr/>
          <p:nvPr/>
        </p:nvSpPr>
        <p:spPr>
          <a:xfrm>
            <a:off x="355600" y="3660563"/>
            <a:ext cx="4061460"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Entity – Graphics card</a:t>
            </a:r>
          </a:p>
          <a:p>
            <a:pPr>
              <a:buFont typeface="Arial" panose="020B0604020202020204" pitchFamily="34" charset="0"/>
              <a:buNone/>
            </a:pPr>
            <a:r>
              <a:rPr lang="en-US" sz="1400" dirty="0">
                <a:solidFill>
                  <a:srgbClr val="6600FF"/>
                </a:solidFill>
              </a:rPr>
              <a:t>Relationships – Graphics card as part of laptop</a:t>
            </a:r>
            <a:endParaRPr lang="en-SG" sz="1400" dirty="0">
              <a:solidFill>
                <a:srgbClr val="6600FF"/>
              </a:solidFill>
            </a:endParaRPr>
          </a:p>
        </p:txBody>
      </p:sp>
    </p:spTree>
    <p:extLst>
      <p:ext uri="{BB962C8B-B14F-4D97-AF65-F5344CB8AC3E}">
        <p14:creationId xmlns:p14="http://schemas.microsoft.com/office/powerpoint/2010/main" val="2883021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independently (e.g. taste of a banana)</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Understanding Types of Data</a:t>
            </a:r>
            <a:endParaRPr lang="en-SG" dirty="0">
              <a:solidFill>
                <a:schemeClr val="bg1"/>
              </a:solidFill>
            </a:endParaRPr>
          </a:p>
        </p:txBody>
      </p:sp>
      <p:grpSp>
        <p:nvGrpSpPr>
          <p:cNvPr id="91" name="Group 90"/>
          <p:cNvGrpSpPr/>
          <p:nvPr/>
        </p:nvGrpSpPr>
        <p:grpSpPr>
          <a:xfrm>
            <a:off x="5398075" y="4317643"/>
            <a:ext cx="1565282" cy="721712"/>
            <a:chOff x="1272747" y="874327"/>
            <a:chExt cx="1629548" cy="962283"/>
          </a:xfrm>
        </p:grpSpPr>
        <p:pic>
          <p:nvPicPr>
            <p:cNvPr id="92" name="Picture 91"/>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3" name="TextBox 92"/>
            <p:cNvSpPr txBox="1"/>
            <p:nvPr/>
          </p:nvSpPr>
          <p:spPr>
            <a:xfrm>
              <a:off x="1342459" y="974835"/>
              <a:ext cx="1552125" cy="861775"/>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Continuous</a:t>
              </a:r>
              <a:endParaRPr lang="en-SG" dirty="0">
                <a:solidFill>
                  <a:prstClr val="white"/>
                </a:solidFill>
                <a:latin typeface="Arial" panose="020B0604020202020204" pitchFamily="34" charset="0"/>
              </a:endParaRPr>
            </a:p>
          </p:txBody>
        </p:sp>
      </p:grpSp>
      <p:grpSp>
        <p:nvGrpSpPr>
          <p:cNvPr id="94" name="Group 93"/>
          <p:cNvGrpSpPr/>
          <p:nvPr/>
        </p:nvGrpSpPr>
        <p:grpSpPr>
          <a:xfrm>
            <a:off x="4250531" y="4335383"/>
            <a:ext cx="1111390" cy="497012"/>
            <a:chOff x="1667751" y="898835"/>
            <a:chExt cx="1675322" cy="662683"/>
          </a:xfrm>
        </p:grpSpPr>
        <p:pic>
          <p:nvPicPr>
            <p:cNvPr id="95" name="Picture 94"/>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96" name="TextBox 95"/>
            <p:cNvSpPr txBox="1"/>
            <p:nvPr/>
          </p:nvSpPr>
          <p:spPr>
            <a:xfrm>
              <a:off x="1790949" y="999343"/>
              <a:ext cx="1552124" cy="492443"/>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Discrete</a:t>
              </a:r>
              <a:endParaRPr lang="en-SG" dirty="0">
                <a:solidFill>
                  <a:prstClr val="white"/>
                </a:solidFill>
                <a:latin typeface="Arial" panose="020B0604020202020204" pitchFamily="34" charset="0"/>
              </a:endParaRPr>
            </a:p>
          </p:txBody>
        </p:sp>
      </p:grpSp>
      <p:pic>
        <p:nvPicPr>
          <p:cNvPr id="97" name="Picture 96"/>
          <p:cNvPicPr>
            <a:picLocks noChangeAspect="1"/>
          </p:cNvPicPr>
          <p:nvPr/>
        </p:nvPicPr>
        <p:blipFill rotWithShape="1">
          <a:blip r:embed="rId3"/>
          <a:srcRect r="-963" b="16854"/>
          <a:stretch/>
        </p:blipFill>
        <p:spPr>
          <a:xfrm>
            <a:off x="3756462" y="3446942"/>
            <a:ext cx="438620" cy="329430"/>
          </a:xfrm>
          <a:prstGeom prst="rect">
            <a:avLst/>
          </a:prstGeom>
        </p:spPr>
      </p:pic>
      <p:sp>
        <p:nvSpPr>
          <p:cNvPr id="98" name="Oval 97"/>
          <p:cNvSpPr/>
          <p:nvPr/>
        </p:nvSpPr>
        <p:spPr bwMode="auto">
          <a:xfrm>
            <a:off x="3946994" y="4477963"/>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99" name="Oval 98"/>
          <p:cNvSpPr/>
          <p:nvPr/>
        </p:nvSpPr>
        <p:spPr bwMode="auto">
          <a:xfrm>
            <a:off x="3883693" y="4604579"/>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0" name="Oval 99"/>
          <p:cNvSpPr/>
          <p:nvPr/>
        </p:nvSpPr>
        <p:spPr bwMode="auto">
          <a:xfrm>
            <a:off x="4070284" y="4606514"/>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1" name="Oval 100"/>
          <p:cNvSpPr/>
          <p:nvPr/>
        </p:nvSpPr>
        <p:spPr bwMode="auto">
          <a:xfrm>
            <a:off x="4079498" y="4448737"/>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2" name="Rectangle 101"/>
          <p:cNvSpPr/>
          <p:nvPr/>
        </p:nvSpPr>
        <p:spPr bwMode="auto">
          <a:xfrm>
            <a:off x="6998234" y="4508599"/>
            <a:ext cx="485600" cy="19196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cxnSp>
        <p:nvCxnSpPr>
          <p:cNvPr id="103" name="Straight Arrow Connector 102"/>
          <p:cNvCxnSpPr/>
          <p:nvPr/>
        </p:nvCxnSpPr>
        <p:spPr bwMode="auto">
          <a:xfrm>
            <a:off x="6998233" y="4477880"/>
            <a:ext cx="490061"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1576871" y="3849500"/>
            <a:ext cx="907621" cy="276999"/>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Unordered</a:t>
            </a:r>
            <a:endParaRPr lang="en-SG" sz="1200" dirty="0">
              <a:solidFill>
                <a:prstClr val="black"/>
              </a:solidFill>
              <a:latin typeface="Arial" panose="020B0604020202020204" pitchFamily="34" charset="0"/>
            </a:endParaRPr>
          </a:p>
        </p:txBody>
      </p:sp>
      <p:sp>
        <p:nvSpPr>
          <p:cNvPr id="105" name="TextBox 104"/>
          <p:cNvSpPr txBox="1"/>
          <p:nvPr/>
        </p:nvSpPr>
        <p:spPr>
          <a:xfrm>
            <a:off x="1252647" y="4190685"/>
            <a:ext cx="1231876" cy="276999"/>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Ordered Words</a:t>
            </a:r>
            <a:endParaRPr lang="en-SG" sz="1200" dirty="0">
              <a:solidFill>
                <a:prstClr val="black"/>
              </a:solidFill>
              <a:latin typeface="Arial" panose="020B0604020202020204" pitchFamily="34" charset="0"/>
            </a:endParaRPr>
          </a:p>
        </p:txBody>
      </p:sp>
      <p:sp>
        <p:nvSpPr>
          <p:cNvPr id="106" name="TextBox 105"/>
          <p:cNvSpPr txBox="1"/>
          <p:nvPr/>
        </p:nvSpPr>
        <p:spPr>
          <a:xfrm>
            <a:off x="1386149" y="4529311"/>
            <a:ext cx="1089914" cy="276999"/>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No True Zero</a:t>
            </a:r>
            <a:endParaRPr lang="en-SG" sz="1200" dirty="0">
              <a:solidFill>
                <a:prstClr val="black"/>
              </a:solidFill>
              <a:latin typeface="Arial" panose="020B0604020202020204" pitchFamily="34" charset="0"/>
            </a:endParaRPr>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2620736" y="957312"/>
            <a:ext cx="810000" cy="810000"/>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4822175" y="992126"/>
            <a:ext cx="810000" cy="810000"/>
          </a:xfrm>
          <a:prstGeom prst="rect">
            <a:avLst/>
          </a:prstGeom>
        </p:spPr>
      </p:pic>
      <p:sp>
        <p:nvSpPr>
          <p:cNvPr id="109" name="TextBox 108"/>
          <p:cNvSpPr txBox="1"/>
          <p:nvPr/>
        </p:nvSpPr>
        <p:spPr>
          <a:xfrm>
            <a:off x="2891279" y="752442"/>
            <a:ext cx="2506796" cy="415498"/>
          </a:xfrm>
          <a:prstGeom prst="rect">
            <a:avLst/>
          </a:prstGeom>
          <a:noFill/>
        </p:spPr>
        <p:txBody>
          <a:bodyPr wrap="square" rtlCol="0">
            <a:spAutoFit/>
          </a:bodyPr>
          <a:lstStyle/>
          <a:p>
            <a:pPr algn="ctr" eaLnBrk="0" fontAlgn="base" hangingPunct="0">
              <a:spcBef>
                <a:spcPct val="0"/>
              </a:spcBef>
              <a:spcAft>
                <a:spcPct val="0"/>
              </a:spcAft>
            </a:pPr>
            <a:r>
              <a:rPr lang="en-US" sz="2100" dirty="0">
                <a:solidFill>
                  <a:prstClr val="black"/>
                </a:solidFill>
                <a:latin typeface="Arial" panose="020B0604020202020204" pitchFamily="34" charset="0"/>
              </a:rPr>
              <a:t>Types of Data</a:t>
            </a:r>
            <a:endParaRPr lang="en-SG" sz="2100" dirty="0">
              <a:solidFill>
                <a:prstClr val="black"/>
              </a:solidFill>
              <a:latin typeface="Arial" panose="020B0604020202020204" pitchFamily="34" charset="0"/>
            </a:endParaRPr>
          </a:p>
        </p:txBody>
      </p:sp>
      <p:pic>
        <p:nvPicPr>
          <p:cNvPr id="110" name="Picture 109"/>
          <p:cNvPicPr>
            <a:picLocks noChangeAspect="1"/>
          </p:cNvPicPr>
          <p:nvPr/>
        </p:nvPicPr>
        <p:blipFill rotWithShape="1">
          <a:blip r:embed="rId2"/>
          <a:srcRect l="26003" t="5103" r="28543" b="69348"/>
          <a:stretch/>
        </p:blipFill>
        <p:spPr>
          <a:xfrm>
            <a:off x="2140311" y="1730129"/>
            <a:ext cx="1386025" cy="497012"/>
          </a:xfrm>
          <a:prstGeom prst="rect">
            <a:avLst/>
          </a:prstGeom>
        </p:spPr>
      </p:pic>
      <p:sp>
        <p:nvSpPr>
          <p:cNvPr id="111" name="TextBox 110"/>
          <p:cNvSpPr txBox="1"/>
          <p:nvPr/>
        </p:nvSpPr>
        <p:spPr>
          <a:xfrm>
            <a:off x="2206164" y="1805510"/>
            <a:ext cx="132017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Qualitative</a:t>
            </a:r>
            <a:endParaRPr lang="en-SG" dirty="0">
              <a:solidFill>
                <a:prstClr val="white"/>
              </a:solidFill>
              <a:latin typeface="Arial" panose="020B0604020202020204" pitchFamily="34" charset="0"/>
            </a:endParaRPr>
          </a:p>
        </p:txBody>
      </p:sp>
      <p:pic>
        <p:nvPicPr>
          <p:cNvPr id="112" name="Picture 111"/>
          <p:cNvPicPr>
            <a:picLocks noChangeAspect="1"/>
          </p:cNvPicPr>
          <p:nvPr/>
        </p:nvPicPr>
        <p:blipFill rotWithShape="1">
          <a:blip r:embed="rId2"/>
          <a:srcRect l="26003" t="5103" r="28543" b="69348"/>
          <a:stretch/>
        </p:blipFill>
        <p:spPr>
          <a:xfrm>
            <a:off x="4158708" y="1728664"/>
            <a:ext cx="2958877" cy="497012"/>
          </a:xfrm>
          <a:prstGeom prst="rect">
            <a:avLst/>
          </a:prstGeom>
        </p:spPr>
      </p:pic>
      <p:sp>
        <p:nvSpPr>
          <p:cNvPr id="113" name="TextBox 112"/>
          <p:cNvSpPr txBox="1"/>
          <p:nvPr/>
        </p:nvSpPr>
        <p:spPr>
          <a:xfrm>
            <a:off x="4299289" y="1804044"/>
            <a:ext cx="281829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prstClr val="white"/>
                </a:solidFill>
                <a:latin typeface="Arial" panose="020B0604020202020204" pitchFamily="34" charset="0"/>
              </a:rPr>
              <a:t>Quantitative</a:t>
            </a:r>
            <a:endParaRPr lang="en-SG" dirty="0">
              <a:solidFill>
                <a:prstClr val="white"/>
              </a:solidFill>
              <a:latin typeface="Arial" panose="020B0604020202020204" pitchFamily="34" charset="0"/>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914710" y="2291114"/>
            <a:ext cx="540000" cy="540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671978" y="2300924"/>
            <a:ext cx="540000" cy="540000"/>
          </a:xfrm>
          <a:prstGeom prst="rect">
            <a:avLst/>
          </a:prstGeom>
        </p:spPr>
      </p:pic>
      <p:pic>
        <p:nvPicPr>
          <p:cNvPr id="116" name="Picture 115"/>
          <p:cNvPicPr>
            <a:picLocks noChangeAspect="1"/>
          </p:cNvPicPr>
          <p:nvPr/>
        </p:nvPicPr>
        <p:blipFill rotWithShape="1">
          <a:blip r:embed="rId2"/>
          <a:srcRect l="26003" t="5103" r="28543" b="69348"/>
          <a:stretch/>
        </p:blipFill>
        <p:spPr>
          <a:xfrm>
            <a:off x="6707292" y="2877889"/>
            <a:ext cx="739756" cy="497012"/>
          </a:xfrm>
          <a:prstGeom prst="rect">
            <a:avLst/>
          </a:prstGeom>
        </p:spPr>
      </p:pic>
      <p:sp>
        <p:nvSpPr>
          <p:cNvPr id="117" name="TextBox 116"/>
          <p:cNvSpPr txBox="1"/>
          <p:nvPr/>
        </p:nvSpPr>
        <p:spPr>
          <a:xfrm>
            <a:off x="6742439" y="2953269"/>
            <a:ext cx="761296"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Ratio</a:t>
            </a:r>
            <a:endParaRPr lang="en-SG" dirty="0">
              <a:solidFill>
                <a:prstClr val="white"/>
              </a:solidFill>
              <a:latin typeface="Arial" panose="020B0604020202020204" pitchFamily="34" charset="0"/>
            </a:endParaRPr>
          </a:p>
        </p:txBody>
      </p:sp>
      <p:pic>
        <p:nvPicPr>
          <p:cNvPr id="118" name="Picture 117"/>
          <p:cNvPicPr>
            <a:picLocks noChangeAspect="1"/>
          </p:cNvPicPr>
          <p:nvPr/>
        </p:nvPicPr>
        <p:blipFill rotWithShape="1">
          <a:blip r:embed="rId2"/>
          <a:srcRect l="26003" t="5103" r="28543" b="69348"/>
          <a:stretch/>
        </p:blipFill>
        <p:spPr>
          <a:xfrm>
            <a:off x="5654047" y="2884640"/>
            <a:ext cx="996558" cy="497012"/>
          </a:xfrm>
          <a:prstGeom prst="rect">
            <a:avLst/>
          </a:prstGeom>
        </p:spPr>
      </p:pic>
      <p:sp>
        <p:nvSpPr>
          <p:cNvPr id="119" name="TextBox 118"/>
          <p:cNvSpPr txBox="1"/>
          <p:nvPr/>
        </p:nvSpPr>
        <p:spPr>
          <a:xfrm>
            <a:off x="5701395" y="2960021"/>
            <a:ext cx="949210"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Interval</a:t>
            </a:r>
            <a:endParaRPr lang="en-SG" dirty="0">
              <a:solidFill>
                <a:prstClr val="white"/>
              </a:solidFill>
              <a:latin typeface="Arial" panose="020B0604020202020204" pitchFamily="34" charset="0"/>
            </a:endParaRPr>
          </a:p>
        </p:txBody>
      </p:sp>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830267" y="2277597"/>
            <a:ext cx="540000" cy="540000"/>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4637688" y="2308143"/>
            <a:ext cx="540000" cy="540000"/>
          </a:xfrm>
          <a:prstGeom prst="rect">
            <a:avLst/>
          </a:prstGeom>
        </p:spPr>
      </p:pic>
      <p:pic>
        <p:nvPicPr>
          <p:cNvPr id="122" name="Picture 121"/>
          <p:cNvPicPr>
            <a:picLocks noChangeAspect="1"/>
          </p:cNvPicPr>
          <p:nvPr/>
        </p:nvPicPr>
        <p:blipFill rotWithShape="1">
          <a:blip r:embed="rId2"/>
          <a:srcRect l="26003" t="5103" r="28543" b="69348"/>
          <a:stretch/>
        </p:blipFill>
        <p:spPr>
          <a:xfrm>
            <a:off x="4597816" y="2877802"/>
            <a:ext cx="975887" cy="509519"/>
          </a:xfrm>
          <a:prstGeom prst="rect">
            <a:avLst/>
          </a:prstGeom>
        </p:spPr>
      </p:pic>
      <p:sp>
        <p:nvSpPr>
          <p:cNvPr id="123" name="TextBox 122"/>
          <p:cNvSpPr txBox="1"/>
          <p:nvPr/>
        </p:nvSpPr>
        <p:spPr>
          <a:xfrm>
            <a:off x="4644181" y="2955080"/>
            <a:ext cx="976871"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Ordinal</a:t>
            </a:r>
            <a:endParaRPr lang="en-SG" dirty="0">
              <a:solidFill>
                <a:prstClr val="white"/>
              </a:solidFill>
              <a:latin typeface="Arial" panose="020B0604020202020204" pitchFamily="34" charset="0"/>
            </a:endParaRPr>
          </a:p>
        </p:txBody>
      </p:sp>
      <p:pic>
        <p:nvPicPr>
          <p:cNvPr id="124" name="Picture 123"/>
          <p:cNvPicPr>
            <a:picLocks noChangeAspect="1"/>
          </p:cNvPicPr>
          <p:nvPr/>
        </p:nvPicPr>
        <p:blipFill rotWithShape="1">
          <a:blip r:embed="rId2"/>
          <a:srcRect l="26003" t="5103" r="28543" b="69348"/>
          <a:stretch/>
        </p:blipFill>
        <p:spPr>
          <a:xfrm>
            <a:off x="3450826" y="2872543"/>
            <a:ext cx="1081024" cy="497012"/>
          </a:xfrm>
          <a:prstGeom prst="rect">
            <a:avLst/>
          </a:prstGeom>
        </p:spPr>
      </p:pic>
      <p:sp>
        <p:nvSpPr>
          <p:cNvPr id="125" name="TextBox 124"/>
          <p:cNvSpPr txBox="1"/>
          <p:nvPr/>
        </p:nvSpPr>
        <p:spPr>
          <a:xfrm>
            <a:off x="3502188" y="2947924"/>
            <a:ext cx="102966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Nominal</a:t>
            </a:r>
            <a:endParaRPr lang="en-SG" dirty="0">
              <a:solidFill>
                <a:prstClr val="white"/>
              </a:solidFill>
              <a:latin typeface="Arial" panose="020B0604020202020204" pitchFamily="34" charset="0"/>
            </a:endParaRPr>
          </a:p>
        </p:txBody>
      </p:sp>
      <p:pic>
        <p:nvPicPr>
          <p:cNvPr id="126" name="Picture 125"/>
          <p:cNvPicPr>
            <a:picLocks noChangeAspect="1"/>
          </p:cNvPicPr>
          <p:nvPr/>
        </p:nvPicPr>
        <p:blipFill rotWithShape="1">
          <a:blip r:embed="rId5"/>
          <a:srcRect r="59453" b="50728"/>
          <a:stretch/>
        </p:blipFill>
        <p:spPr>
          <a:xfrm>
            <a:off x="2281527" y="2583094"/>
            <a:ext cx="942538" cy="687215"/>
          </a:xfrm>
          <a:prstGeom prst="rect">
            <a:avLst/>
          </a:prstGeom>
        </p:spPr>
      </p:pic>
      <p:sp>
        <p:nvSpPr>
          <p:cNvPr id="127" name="Rectangle 126"/>
          <p:cNvSpPr/>
          <p:nvPr/>
        </p:nvSpPr>
        <p:spPr bwMode="auto">
          <a:xfrm>
            <a:off x="3450826" y="2883538"/>
            <a:ext cx="1087266" cy="484526"/>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28" name="Picture 127"/>
          <p:cNvPicPr>
            <a:picLocks noChangeAspect="1"/>
          </p:cNvPicPr>
          <p:nvPr/>
        </p:nvPicPr>
        <p:blipFill>
          <a:blip r:embed="rId6"/>
          <a:stretch>
            <a:fillRect/>
          </a:stretch>
        </p:blipFill>
        <p:spPr>
          <a:xfrm>
            <a:off x="4469747" y="3405533"/>
            <a:ext cx="1252243" cy="467459"/>
          </a:xfrm>
          <a:prstGeom prst="rect">
            <a:avLst/>
          </a:prstGeom>
        </p:spPr>
      </p:pic>
      <p:sp>
        <p:nvSpPr>
          <p:cNvPr id="129" name="Rectangle 128"/>
          <p:cNvSpPr/>
          <p:nvPr/>
        </p:nvSpPr>
        <p:spPr bwMode="auto">
          <a:xfrm>
            <a:off x="4596833" y="2882046"/>
            <a:ext cx="984657" cy="484526"/>
          </a:xfrm>
          <a:prstGeom prst="rect">
            <a:avLst/>
          </a:prstGeom>
          <a:noFill/>
          <a:ln w="38100" cap="flat" cmpd="sng" algn="ctr">
            <a:solidFill>
              <a:srgbClr val="0000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30" name="Picture 129"/>
          <p:cNvPicPr>
            <a:picLocks noChangeAspect="1"/>
          </p:cNvPicPr>
          <p:nvPr/>
        </p:nvPicPr>
        <p:blipFill>
          <a:blip r:embed="rId7"/>
          <a:stretch>
            <a:fillRect/>
          </a:stretch>
        </p:blipFill>
        <p:spPr>
          <a:xfrm>
            <a:off x="5769669" y="3449440"/>
            <a:ext cx="429899" cy="429899"/>
          </a:xfrm>
          <a:prstGeom prst="rect">
            <a:avLst/>
          </a:prstGeom>
        </p:spPr>
      </p:pic>
      <p:pic>
        <p:nvPicPr>
          <p:cNvPr id="131" name="Picture 130"/>
          <p:cNvPicPr>
            <a:picLocks noChangeAspect="1"/>
          </p:cNvPicPr>
          <p:nvPr/>
        </p:nvPicPr>
        <p:blipFill>
          <a:blip r:embed="rId8"/>
          <a:stretch>
            <a:fillRect/>
          </a:stretch>
        </p:blipFill>
        <p:spPr>
          <a:xfrm>
            <a:off x="6209381" y="3443488"/>
            <a:ext cx="435851" cy="435851"/>
          </a:xfrm>
          <a:prstGeom prst="rect">
            <a:avLst/>
          </a:prstGeom>
        </p:spPr>
      </p:pic>
      <p:pic>
        <p:nvPicPr>
          <p:cNvPr id="132" name="Picture 131"/>
          <p:cNvPicPr>
            <a:picLocks noChangeAspect="1"/>
          </p:cNvPicPr>
          <p:nvPr/>
        </p:nvPicPr>
        <p:blipFill>
          <a:blip r:embed="rId9"/>
          <a:stretch>
            <a:fillRect/>
          </a:stretch>
        </p:blipFill>
        <p:spPr>
          <a:xfrm>
            <a:off x="6799375" y="3449441"/>
            <a:ext cx="512199" cy="441658"/>
          </a:xfrm>
          <a:prstGeom prst="rect">
            <a:avLst/>
          </a:prstGeom>
        </p:spPr>
      </p:pic>
      <p:sp>
        <p:nvSpPr>
          <p:cNvPr id="133" name="Rectangle 132"/>
          <p:cNvSpPr/>
          <p:nvPr/>
        </p:nvSpPr>
        <p:spPr bwMode="auto">
          <a:xfrm>
            <a:off x="5665948" y="2868308"/>
            <a:ext cx="984657" cy="484526"/>
          </a:xfrm>
          <a:prstGeom prst="rect">
            <a:avLst/>
          </a:prstGeom>
          <a:noFill/>
          <a:ln w="38100" cap="flat" cmpd="sng" algn="ctr">
            <a:solidFill>
              <a:srgbClr val="00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4" name="Multiply 133"/>
          <p:cNvSpPr/>
          <p:nvPr/>
        </p:nvSpPr>
        <p:spPr bwMode="auto">
          <a:xfrm>
            <a:off x="2143577" y="2249643"/>
            <a:ext cx="297954" cy="297954"/>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5" name="TextBox 134"/>
          <p:cNvSpPr txBox="1"/>
          <p:nvPr/>
        </p:nvSpPr>
        <p:spPr>
          <a:xfrm>
            <a:off x="2350147" y="2243924"/>
            <a:ext cx="1299064"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Arithmetic</a:t>
            </a:r>
            <a:endParaRPr lang="en-SG" dirty="0">
              <a:solidFill>
                <a:prstClr val="black"/>
              </a:solidFill>
              <a:latin typeface="Arial" panose="020B0604020202020204" pitchFamily="34" charset="0"/>
            </a:endParaRPr>
          </a:p>
        </p:txBody>
      </p:sp>
      <p:sp>
        <p:nvSpPr>
          <p:cNvPr id="136" name="Pentagon 135"/>
          <p:cNvSpPr/>
          <p:nvPr/>
        </p:nvSpPr>
        <p:spPr bwMode="auto">
          <a:xfrm rot="5400000">
            <a:off x="5255471" y="2558863"/>
            <a:ext cx="359431" cy="305634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prstClr val="black"/>
                </a:solidFill>
                <a:latin typeface="Arial" panose="020B0604020202020204" pitchFamily="34" charset="0"/>
              </a:rPr>
              <a:t>Measuring the data</a:t>
            </a:r>
            <a:endParaRPr lang="en-SG" sz="1350" dirty="0">
              <a:solidFill>
                <a:prstClr val="black"/>
              </a:solidFill>
              <a:latin typeface="Arial" panose="020B0604020202020204" pitchFamily="34" charset="0"/>
            </a:endParaRPr>
          </a:p>
        </p:txBody>
      </p:sp>
      <p:sp>
        <p:nvSpPr>
          <p:cNvPr id="3" name="TextBox 2"/>
          <p:cNvSpPr txBox="1"/>
          <p:nvPr/>
        </p:nvSpPr>
        <p:spPr>
          <a:xfrm>
            <a:off x="7170500" y="3360450"/>
            <a:ext cx="389850" cy="369332"/>
          </a:xfrm>
          <a:prstGeom prst="rect">
            <a:avLst/>
          </a:prstGeom>
          <a:noFill/>
        </p:spPr>
        <p:txBody>
          <a:bodyPr wrap="none" rtlCol="0">
            <a:spAutoFit/>
          </a:bodyPr>
          <a:lstStyle/>
          <a:p>
            <a:r>
              <a:rPr lang="en-US" baseline="30000" dirty="0"/>
              <a:t>○</a:t>
            </a:r>
            <a:r>
              <a:rPr lang="en-US" dirty="0"/>
              <a:t>K</a:t>
            </a:r>
            <a:endParaRPr lang="en-SG" dirty="0"/>
          </a:p>
        </p:txBody>
      </p:sp>
    </p:spTree>
    <p:extLst>
      <p:ext uri="{BB962C8B-B14F-4D97-AF65-F5344CB8AC3E}">
        <p14:creationId xmlns:p14="http://schemas.microsoft.com/office/powerpoint/2010/main" val="234903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http://image.slidesharecdn.com/measurementandscales-120411075801-phpapp02/95/measurement-and-scales-6-728.jpg?cb=1334131308</a:t>
            </a:r>
            <a:r>
              <a:rPr lang="en-GB" sz="1100" dirty="0">
                <a:solidFill>
                  <a:prstClr val="black"/>
                </a:solidFill>
                <a:latin typeface="Calibri"/>
              </a:rPr>
              <a:t> </a:t>
            </a:r>
          </a:p>
        </p:txBody>
      </p:sp>
    </p:spTree>
    <p:extLst>
      <p:ext uri="{BB962C8B-B14F-4D97-AF65-F5344CB8AC3E}">
        <p14:creationId xmlns:p14="http://schemas.microsoft.com/office/powerpoint/2010/main" val="73624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http://i.cmpnet.com/intelligententerprise/images/0810/Data-Dimension-Hierarchies.jpg</a:t>
            </a:r>
            <a:r>
              <a:rPr lang="en-GB" sz="1050" dirty="0">
                <a:solidFill>
                  <a:prstClr val="black"/>
                </a:solidFill>
                <a:latin typeface="Calibri"/>
              </a:rPr>
              <a:t> </a:t>
            </a:r>
          </a:p>
        </p:txBody>
      </p:sp>
    </p:spTree>
    <p:extLst>
      <p:ext uri="{BB962C8B-B14F-4D97-AF65-F5344CB8AC3E}">
        <p14:creationId xmlns:p14="http://schemas.microsoft.com/office/powerpoint/2010/main" val="1354571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http://learndatamodeling.com/wp-content/uploads/2015/10/tmeta.gif</a:t>
            </a:r>
            <a:r>
              <a:rPr lang="en-GB" sz="1050" dirty="0">
                <a:solidFill>
                  <a:prstClr val="black"/>
                </a:solidFill>
                <a:latin typeface="Calibri"/>
              </a:rPr>
              <a:t> </a:t>
            </a:r>
          </a:p>
        </p:txBody>
      </p:sp>
    </p:spTree>
    <p:extLst>
      <p:ext uri="{BB962C8B-B14F-4D97-AF65-F5344CB8AC3E}">
        <p14:creationId xmlns:p14="http://schemas.microsoft.com/office/powerpoint/2010/main" val="1031300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them</a:t>
            </a: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Dictionary 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val="3484708795"/>
                    </a:ext>
                  </a:extLst>
                </a:gridCol>
                <a:gridCol w="1548619">
                  <a:extLst>
                    <a:ext uri="{9D8B030D-6E8A-4147-A177-3AD203B41FA5}">
                      <a16:colId xmlns:a16="http://schemas.microsoft.com/office/drawing/2014/main" val="1761745079"/>
                    </a:ext>
                  </a:extLst>
                </a:gridCol>
                <a:gridCol w="2934136">
                  <a:extLst>
                    <a:ext uri="{9D8B030D-6E8A-4147-A177-3AD203B41FA5}">
                      <a16:colId xmlns:a16="http://schemas.microsoft.com/office/drawing/2014/main" val="3368687107"/>
                    </a:ext>
                  </a:extLst>
                </a:gridCol>
                <a:gridCol w="962108">
                  <a:extLst>
                    <a:ext uri="{9D8B030D-6E8A-4147-A177-3AD203B41FA5}">
                      <a16:colId xmlns:a16="http://schemas.microsoft.com/office/drawing/2014/main" val="2823023738"/>
                    </a:ext>
                  </a:extLst>
                </a:gridCol>
                <a:gridCol w="779228">
                  <a:extLst>
                    <a:ext uri="{9D8B030D-6E8A-4147-A177-3AD203B41FA5}">
                      <a16:colId xmlns:a16="http://schemas.microsoft.com/office/drawing/2014/main" val="3616237688"/>
                    </a:ext>
                  </a:extLst>
                </a:gridCol>
                <a:gridCol w="821480">
                  <a:extLst>
                    <a:ext uri="{9D8B030D-6E8A-4147-A177-3AD203B41FA5}">
                      <a16:colId xmlns:a16="http://schemas.microsoft.com/office/drawing/2014/main"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Frequency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7</a:t>
                      </a: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TOTAL_WEEKLY_SALES</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Total purchases made by the customer in a</a:t>
                      </a:r>
                      <a:r>
                        <a:rPr lang="en-SG" sz="1000" baseline="0" dirty="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8</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SALES_RANK_MTH</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Ranking of customer</a:t>
                      </a:r>
                      <a:r>
                        <a:rPr lang="en-SG" sz="1000" baseline="0" dirty="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93723633"/>
                  </a:ext>
                </a:extLst>
              </a:tr>
            </a:tbl>
          </a:graphicData>
        </a:graphic>
      </p:graphicFrame>
    </p:spTree>
    <p:extLst>
      <p:ext uri="{BB962C8B-B14F-4D97-AF65-F5344CB8AC3E}">
        <p14:creationId xmlns:p14="http://schemas.microsoft.com/office/powerpoint/2010/main" val="2814574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id="{D0F64D1C-BB56-A944-AE24-79D7B3A7225A}"/>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2021</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23290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F2BF4-A91B-4529-B1A5-0DF3F5C86924}"/>
              </a:ext>
            </a:extLst>
          </p:cNvPr>
          <p:cNvPicPr>
            <a:picLocks noChangeAspect="1"/>
          </p:cNvPicPr>
          <p:nvPr/>
        </p:nvPicPr>
        <p:blipFill>
          <a:blip r:embed="rId4"/>
          <a:stretch>
            <a:fillRect/>
          </a:stretch>
        </p:blipFill>
        <p:spPr>
          <a:xfrm>
            <a:off x="5422900" y="3163138"/>
            <a:ext cx="2451101" cy="1838325"/>
          </a:xfrm>
          <a:prstGeom prst="rect">
            <a:avLst/>
          </a:prstGeom>
        </p:spPr>
      </p:pic>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a:solidFill>
                  <a:prstClr val="black"/>
                </a:solidFill>
                <a:latin typeface="Roboto Light"/>
              </a:rPr>
              <a:t>Products 2016.csv</a:t>
            </a:r>
          </a:p>
          <a:p>
            <a:pPr marL="666750" indent="-342900">
              <a:spcAft>
                <a:spcPts val="600"/>
              </a:spcAft>
              <a:buClr>
                <a:srgbClr val="C00000"/>
              </a:buClr>
              <a:buFont typeface="+mj-lt"/>
              <a:buAutoNum type="arabicPeriod"/>
            </a:pPr>
            <a:r>
              <a:rPr lang="en-US" dirty="0">
                <a:solidFill>
                  <a:prstClr val="black"/>
                </a:solidFill>
                <a:latin typeface="Roboto Light"/>
              </a:rPr>
              <a:t>Coffee Chain.xlsx</a:t>
            </a: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
        <p:nvSpPr>
          <p:cNvPr id="6" name="Rectangle 5">
            <a:extLst>
              <a:ext uri="{FF2B5EF4-FFF2-40B4-BE49-F238E27FC236}">
                <a16:creationId xmlns:a16="http://schemas.microsoft.com/office/drawing/2014/main" id="{C087518C-035F-433E-A2B2-EECD8ED91A96}"/>
              </a:ext>
            </a:extLst>
          </p:cNvPr>
          <p:cNvSpPr/>
          <p:nvPr/>
        </p:nvSpPr>
        <p:spPr>
          <a:xfrm>
            <a:off x="4701116" y="3280463"/>
            <a:ext cx="3894667"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2400" dirty="0">
                <a:solidFill>
                  <a:srgbClr val="6600FF"/>
                </a:solidFill>
              </a:rPr>
              <a:t>Time to power up Tableau!</a:t>
            </a:r>
            <a:endParaRPr lang="en-SG" sz="2400" dirty="0">
              <a:solidFill>
                <a:srgbClr val="6600FF"/>
              </a:solidFill>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Interface</a:t>
            </a:r>
            <a:endParaRPr lang="en-SG" altLang="en-US" sz="3200" dirty="0">
              <a:latin typeface="Roboto Medium"/>
              <a:ea typeface="ヒラギノ角ゴ Pro W3"/>
              <a:cs typeface="ヒラギノ角ゴ Pro W3"/>
            </a:endParaRPr>
          </a:p>
        </p:txBody>
      </p:sp>
      <p:pic>
        <p:nvPicPr>
          <p:cNvPr id="2" name="Picture 1">
            <a:extLst>
              <a:ext uri="{FF2B5EF4-FFF2-40B4-BE49-F238E27FC236}">
                <a16:creationId xmlns:a16="http://schemas.microsoft.com/office/drawing/2014/main" id="{F3D211B4-CBED-4B74-9596-F220A2DC7B0E}"/>
              </a:ext>
            </a:extLst>
          </p:cNvPr>
          <p:cNvPicPr>
            <a:picLocks noChangeAspect="1"/>
          </p:cNvPicPr>
          <p:nvPr/>
        </p:nvPicPr>
        <p:blipFill>
          <a:blip r:embed="rId4"/>
          <a:stretch>
            <a:fillRect/>
          </a:stretch>
        </p:blipFill>
        <p:spPr>
          <a:xfrm>
            <a:off x="4850239" y="963098"/>
            <a:ext cx="4124803" cy="3852953"/>
          </a:xfrm>
          <a:prstGeom prst="rect">
            <a:avLst/>
          </a:prstGeom>
        </p:spPr>
      </p:pic>
      <p:sp>
        <p:nvSpPr>
          <p:cNvPr id="5" name="Rectangle 4">
            <a:extLst>
              <a:ext uri="{FF2B5EF4-FFF2-40B4-BE49-F238E27FC236}">
                <a16:creationId xmlns:a16="http://schemas.microsoft.com/office/drawing/2014/main" id="{F220929C-6423-44A4-A344-C61914FD422D}"/>
              </a:ext>
            </a:extLst>
          </p:cNvPr>
          <p:cNvSpPr/>
          <p:nvPr/>
        </p:nvSpPr>
        <p:spPr>
          <a:xfrm>
            <a:off x="4316251" y="4796268"/>
            <a:ext cx="4720934" cy="246221"/>
          </a:xfrm>
          <a:prstGeom prst="rect">
            <a:avLst/>
          </a:prstGeom>
        </p:spPr>
        <p:txBody>
          <a:bodyPr wrap="square">
            <a:spAutoFit/>
          </a:bodyPr>
          <a:lstStyle/>
          <a:p>
            <a:r>
              <a:rPr lang="en-SG" sz="1000" dirty="0"/>
              <a:t>https://help.tableau.com/current/pro/desktop/en-us/environment_workspace.htm</a:t>
            </a:r>
          </a:p>
        </p:txBody>
      </p:sp>
      <p:sp>
        <p:nvSpPr>
          <p:cNvPr id="6" name="Rectangle 1">
            <a:extLst>
              <a:ext uri="{FF2B5EF4-FFF2-40B4-BE49-F238E27FC236}">
                <a16:creationId xmlns:a16="http://schemas.microsoft.com/office/drawing/2014/main" id="{5033DACC-5707-4D6B-9757-0A5AF7AC7166}"/>
              </a:ext>
            </a:extLst>
          </p:cNvPr>
          <p:cNvSpPr>
            <a:spLocks noChangeArrowheads="1"/>
          </p:cNvSpPr>
          <p:nvPr/>
        </p:nvSpPr>
        <p:spPr bwMode="auto">
          <a:xfrm>
            <a:off x="84665" y="1218965"/>
            <a:ext cx="489202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A.</a:t>
            </a:r>
            <a:r>
              <a:rPr kumimoji="0" lang="en-US" altLang="en-US" sz="1400" b="0" i="0" u="none" strike="noStrike" cap="none" normalizeH="0" baseline="0" dirty="0">
                <a:ln>
                  <a:noFill/>
                </a:ln>
                <a:solidFill>
                  <a:srgbClr val="333333"/>
                </a:solidFill>
                <a:effectLst/>
                <a:latin typeface="+mj-lt"/>
              </a:rPr>
              <a:t> Workbook - contains sheets ( either a worksheet, dashboard, or story).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B.</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5"/>
              </a:rPr>
              <a:t>Cards and shelves</a:t>
            </a:r>
            <a:r>
              <a:rPr kumimoji="0" lang="en-US" altLang="en-US" sz="1400" b="0" i="0" u="none" strike="noStrike" cap="none" normalizeH="0" baseline="0" dirty="0">
                <a:ln>
                  <a:noFill/>
                </a:ln>
                <a:solidFill>
                  <a:srgbClr val="333333"/>
                </a:solidFill>
                <a:effectLst/>
                <a:latin typeface="+mj-lt"/>
              </a:rPr>
              <a:t> - Drag fields to the cards and shelves in the workspace to add data to your view.</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C.</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6"/>
              </a:rPr>
              <a:t>Toolbar</a:t>
            </a:r>
            <a:r>
              <a:rPr kumimoji="0" lang="en-US" altLang="en-US" sz="1400" b="0" i="0" u="none" strike="noStrike" cap="none" normalizeH="0" baseline="0" dirty="0">
                <a:ln>
                  <a:noFill/>
                </a:ln>
                <a:solidFill>
                  <a:srgbClr val="333333"/>
                </a:solidFill>
                <a:effectLst/>
                <a:latin typeface="+mj-lt"/>
              </a:rPr>
              <a:t> - To access commands, analysis and navigation tools.</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D.</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7"/>
              </a:rPr>
              <a:t>View</a:t>
            </a:r>
            <a:r>
              <a:rPr kumimoji="0" lang="en-US" altLang="en-US" sz="1400" b="0" i="0" u="none" strike="noStrike" cap="none" normalizeH="0" baseline="0" dirty="0">
                <a:ln>
                  <a:noFill/>
                </a:ln>
                <a:solidFill>
                  <a:srgbClr val="333333"/>
                </a:solidFill>
                <a:effectLst/>
                <a:latin typeface="+mj-lt"/>
              </a:rPr>
              <a:t> - Workspace (Canvas) to create visualization ("viz").</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E.</a:t>
            </a:r>
            <a:r>
              <a:rPr kumimoji="0" lang="en-US" altLang="en-US" sz="1400" b="0" i="0" u="none" strike="noStrike" cap="none" normalizeH="0" baseline="0" dirty="0">
                <a:ln>
                  <a:noFill/>
                </a:ln>
                <a:solidFill>
                  <a:srgbClr val="333333"/>
                </a:solidFill>
                <a:effectLst/>
                <a:latin typeface="+mj-lt"/>
              </a:rPr>
              <a:t> Click this icon to go to the Start page to connect to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F.</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8"/>
              </a:rPr>
              <a:t>Side Bar</a:t>
            </a:r>
            <a:r>
              <a:rPr kumimoji="0" lang="en-US" altLang="en-US" sz="1400" b="0" i="0" u="none" strike="noStrike" cap="none" normalizeH="0" baseline="0" dirty="0">
                <a:ln>
                  <a:noFill/>
                </a:ln>
                <a:solidFill>
                  <a:srgbClr val="333333"/>
                </a:solidFill>
                <a:effectLst/>
                <a:latin typeface="+mj-lt"/>
              </a:rPr>
              <a:t> - Contains the </a:t>
            </a:r>
            <a:r>
              <a:rPr kumimoji="0" lang="en-US" altLang="en-US" sz="1400" b="0" i="0" u="none" strike="noStrike" cap="none" normalizeH="0" baseline="0" dirty="0">
                <a:ln>
                  <a:noFill/>
                </a:ln>
                <a:solidFill>
                  <a:srgbClr val="FF6D02"/>
                </a:solidFill>
                <a:effectLst/>
                <a:latin typeface="+mj-lt"/>
                <a:hlinkClick r:id="rId9"/>
              </a:rPr>
              <a:t>Data pane</a:t>
            </a:r>
            <a:r>
              <a:rPr kumimoji="0" lang="en-US" altLang="en-US" sz="1400" b="0" i="0" u="none" strike="noStrike" cap="none" normalizeH="0" baseline="0" dirty="0">
                <a:ln>
                  <a:noFill/>
                </a:ln>
                <a:solidFill>
                  <a:srgbClr val="333333"/>
                </a:solidFill>
                <a:effectLst/>
                <a:latin typeface="+mj-lt"/>
              </a:rPr>
              <a:t> and the </a:t>
            </a:r>
            <a:r>
              <a:rPr kumimoji="0" lang="en-US" altLang="en-US" sz="1400" b="0" i="0" u="none" strike="noStrike" cap="none" normalizeH="0" baseline="0" dirty="0">
                <a:ln>
                  <a:noFill/>
                </a:ln>
                <a:solidFill>
                  <a:srgbClr val="FF6D02"/>
                </a:solidFill>
                <a:effectLst/>
                <a:latin typeface="+mj-lt"/>
                <a:hlinkClick r:id="rId10"/>
              </a:rPr>
              <a:t>Analytics pane</a:t>
            </a:r>
            <a:r>
              <a:rPr kumimoji="0" lang="en-US" altLang="en-US" sz="1400" b="0" i="0" u="none" strike="noStrike" cap="none" normalizeH="0" baseline="0" dirty="0">
                <a:ln>
                  <a:noFill/>
                </a:ln>
                <a:solidFill>
                  <a:srgbClr val="333333"/>
                </a:solidFill>
                <a:effectLst/>
                <a:latin typeface="+mj-lt"/>
              </a:rPr>
              <a:t>.</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G.</a:t>
            </a:r>
            <a:r>
              <a:rPr kumimoji="0" lang="en-US" altLang="en-US" sz="1400" b="0" i="0" u="none" strike="noStrike" cap="none" normalizeH="0" baseline="0" dirty="0">
                <a:ln>
                  <a:noFill/>
                </a:ln>
                <a:solidFill>
                  <a:srgbClr val="333333"/>
                </a:solidFill>
                <a:effectLst/>
                <a:latin typeface="+mj-lt"/>
              </a:rPr>
              <a:t> Data Source page - view and manipulate your data.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H.</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11"/>
              </a:rPr>
              <a:t>Status bar</a:t>
            </a:r>
            <a:r>
              <a:rPr kumimoji="0" lang="en-US" altLang="en-US" sz="1400" b="0" i="0" u="none" strike="noStrike" cap="none" normalizeH="0" baseline="0" dirty="0">
                <a:ln>
                  <a:noFill/>
                </a:ln>
                <a:solidFill>
                  <a:srgbClr val="333333"/>
                </a:solidFill>
                <a:effectLst/>
                <a:latin typeface="+mj-lt"/>
              </a:rPr>
              <a:t> - Displays information about the current view.</a:t>
            </a:r>
            <a:endParaRPr kumimoji="0" lang="en-US" altLang="en-US" sz="700" b="0" i="0" u="none" strike="noStrike" cap="none" normalizeH="0" baseline="0" dirty="0">
              <a:ln>
                <a:noFill/>
              </a:ln>
              <a:solidFill>
                <a:schemeClr val="tx1"/>
              </a:solidFill>
              <a:effectLst/>
              <a:latin typeface="+mj-lt"/>
            </a:endParaRPr>
          </a:p>
          <a:p>
            <a:pPr lvl="0" defTabSz="914400"/>
            <a:r>
              <a:rPr kumimoji="0" lang="en-US" altLang="en-US" sz="1400" b="1" i="0" u="none" strike="noStrike" cap="none" normalizeH="0" baseline="0" dirty="0">
                <a:ln>
                  <a:noFill/>
                </a:ln>
                <a:solidFill>
                  <a:srgbClr val="333333"/>
                </a:solidFill>
                <a:effectLst/>
                <a:latin typeface="+mj-lt"/>
              </a:rPr>
              <a:t>I.</a:t>
            </a:r>
            <a:r>
              <a:rPr kumimoji="0" lang="en-US" altLang="en-US" sz="1400" b="0" i="0" u="none" strike="noStrike" cap="none" normalizeH="0" baseline="0" dirty="0">
                <a:ln>
                  <a:noFill/>
                </a:ln>
                <a:solidFill>
                  <a:srgbClr val="333333"/>
                </a:solidFill>
                <a:effectLst/>
                <a:latin typeface="+mj-lt"/>
              </a:rPr>
              <a:t> Sheet tabs - Tabs represent each sheet (</a:t>
            </a:r>
            <a:r>
              <a:rPr lang="en-US" altLang="en-US" sz="1400" dirty="0">
                <a:solidFill>
                  <a:srgbClr val="333333"/>
                </a:solidFill>
                <a:latin typeface="+mj-lt"/>
              </a:rPr>
              <a:t>worksheets, dashboards, and stories)</a:t>
            </a:r>
            <a:r>
              <a:rPr kumimoji="0" lang="en-US" altLang="en-US" sz="1400" b="0" i="0" u="none" strike="noStrike" cap="none" normalizeH="0" baseline="0" dirty="0">
                <a:ln>
                  <a:noFill/>
                </a:ln>
                <a:solidFill>
                  <a:srgbClr val="333333"/>
                </a:solidFill>
                <a:effectLst/>
                <a:latin typeface="+mj-lt"/>
              </a:rPr>
              <a:t> in your workbook.</a:t>
            </a:r>
            <a:endParaRPr kumimoji="0" lang="en-US" altLang="en-US" sz="2000" b="0" i="0" u="none" strike="noStrike" cap="none" normalizeH="0" baseline="0" dirty="0">
              <a:ln>
                <a:noFill/>
              </a:ln>
              <a:solidFill>
                <a:schemeClr val="tx1"/>
              </a:solidFill>
              <a:effectLst/>
              <a:latin typeface="+mj-lt"/>
            </a:endParaRPr>
          </a:p>
        </p:txBody>
      </p:sp>
      <p:sp>
        <p:nvSpPr>
          <p:cNvPr id="7" name="Rectangle 6">
            <a:extLst>
              <a:ext uri="{FF2B5EF4-FFF2-40B4-BE49-F238E27FC236}">
                <a16:creationId xmlns:a16="http://schemas.microsoft.com/office/drawing/2014/main" id="{9AD3E056-B3D7-47A4-ABD5-2289C8C59612}"/>
              </a:ext>
            </a:extLst>
          </p:cNvPr>
          <p:cNvSpPr/>
          <p:nvPr/>
        </p:nvSpPr>
        <p:spPr>
          <a:xfrm>
            <a:off x="6582125"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8" name="Rectangle 7">
            <a:extLst>
              <a:ext uri="{FF2B5EF4-FFF2-40B4-BE49-F238E27FC236}">
                <a16:creationId xmlns:a16="http://schemas.microsoft.com/office/drawing/2014/main" id="{F8098E8F-4A86-4096-97CC-5BC44566EA02}"/>
              </a:ext>
            </a:extLst>
          </p:cNvPr>
          <p:cNvSpPr/>
          <p:nvPr/>
        </p:nvSpPr>
        <p:spPr>
          <a:xfrm>
            <a:off x="7315843"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9" name="Rectangle 8">
            <a:extLst>
              <a:ext uri="{FF2B5EF4-FFF2-40B4-BE49-F238E27FC236}">
                <a16:creationId xmlns:a16="http://schemas.microsoft.com/office/drawing/2014/main" id="{7134C7D4-5C33-456C-B1B4-26CB04BDCF7F}"/>
              </a:ext>
            </a:extLst>
          </p:cNvPr>
          <p:cNvSpPr/>
          <p:nvPr/>
        </p:nvSpPr>
        <p:spPr>
          <a:xfrm>
            <a:off x="8261172" y="1242934"/>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0" name="Rectangle 9">
            <a:extLst>
              <a:ext uri="{FF2B5EF4-FFF2-40B4-BE49-F238E27FC236}">
                <a16:creationId xmlns:a16="http://schemas.microsoft.com/office/drawing/2014/main" id="{9392F9AF-21D2-4C34-873F-5EB6A4C76C7B}"/>
              </a:ext>
            </a:extLst>
          </p:cNvPr>
          <p:cNvSpPr/>
          <p:nvPr/>
        </p:nvSpPr>
        <p:spPr>
          <a:xfrm>
            <a:off x="4976689" y="169726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1" name="Rectangle 10">
            <a:extLst>
              <a:ext uri="{FF2B5EF4-FFF2-40B4-BE49-F238E27FC236}">
                <a16:creationId xmlns:a16="http://schemas.microsoft.com/office/drawing/2014/main" id="{DD1CAD10-051C-40E7-86E5-8B08685F93DC}"/>
              </a:ext>
            </a:extLst>
          </p:cNvPr>
          <p:cNvSpPr/>
          <p:nvPr/>
        </p:nvSpPr>
        <p:spPr>
          <a:xfrm>
            <a:off x="4976689" y="196418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2" name="Rectangle 11">
            <a:extLst>
              <a:ext uri="{FF2B5EF4-FFF2-40B4-BE49-F238E27FC236}">
                <a16:creationId xmlns:a16="http://schemas.microsoft.com/office/drawing/2014/main" id="{E6545BD2-7478-44FC-ADF7-64E60836D21D}"/>
              </a:ext>
            </a:extLst>
          </p:cNvPr>
          <p:cNvSpPr/>
          <p:nvPr/>
        </p:nvSpPr>
        <p:spPr>
          <a:xfrm>
            <a:off x="4955707" y="426235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3" name="Rectangle 12">
            <a:extLst>
              <a:ext uri="{FF2B5EF4-FFF2-40B4-BE49-F238E27FC236}">
                <a16:creationId xmlns:a16="http://schemas.microsoft.com/office/drawing/2014/main" id="{B4E0128D-E4F1-4CDF-95F0-41141B14C9CA}"/>
              </a:ext>
            </a:extLst>
          </p:cNvPr>
          <p:cNvSpPr/>
          <p:nvPr/>
        </p:nvSpPr>
        <p:spPr>
          <a:xfrm>
            <a:off x="5423418" y="4586995"/>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4" name="Rectangle 13">
            <a:extLst>
              <a:ext uri="{FF2B5EF4-FFF2-40B4-BE49-F238E27FC236}">
                <a16:creationId xmlns:a16="http://schemas.microsoft.com/office/drawing/2014/main" id="{FA0A3F9B-9B79-4F5B-B77D-DBC9A6E4CDE8}"/>
              </a:ext>
            </a:extLst>
          </p:cNvPr>
          <p:cNvSpPr/>
          <p:nvPr/>
        </p:nvSpPr>
        <p:spPr>
          <a:xfrm>
            <a:off x="5931418" y="461150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Tree>
    <p:custDataLst>
      <p:tags r:id="rId1"/>
    </p:custDataLst>
    <p:extLst>
      <p:ext uri="{BB962C8B-B14F-4D97-AF65-F5344CB8AC3E}">
        <p14:creationId xmlns:p14="http://schemas.microsoft.com/office/powerpoint/2010/main" val="2901531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Union – Adding Rows to Data Source </a:t>
            </a:r>
            <a:endParaRPr lang="en-SG" dirty="0"/>
          </a:p>
        </p:txBody>
      </p:sp>
      <p:graphicFrame>
        <p:nvGraphicFramePr>
          <p:cNvPr id="5" name="Table 4"/>
          <p:cNvGraphicFramePr>
            <a:graphicFrameLocks noGrp="1"/>
          </p:cNvGraphicFramePr>
          <p:nvPr/>
        </p:nvGraphicFramePr>
        <p:xfrm>
          <a:off x="1871701" y="1275606"/>
          <a:ext cx="2313012" cy="834390"/>
        </p:xfrm>
        <a:graphic>
          <a:graphicData uri="http://schemas.openxmlformats.org/drawingml/2006/table">
            <a:tbl>
              <a:tblPr firstRow="1" bandRow="1">
                <a:tableStyleId>{284E427A-3D55-4303-BF80-6455036E1DE7}</a:tableStyleId>
              </a:tblPr>
              <a:tblGrid>
                <a:gridCol w="771004">
                  <a:extLst>
                    <a:ext uri="{9D8B030D-6E8A-4147-A177-3AD203B41FA5}">
                      <a16:colId xmlns:a16="http://schemas.microsoft.com/office/drawing/2014/main" val="20000"/>
                    </a:ext>
                  </a:extLst>
                </a:gridCol>
                <a:gridCol w="771004">
                  <a:extLst>
                    <a:ext uri="{9D8B030D-6E8A-4147-A177-3AD203B41FA5}">
                      <a16:colId xmlns:a16="http://schemas.microsoft.com/office/drawing/2014/main" val="20001"/>
                    </a:ext>
                  </a:extLst>
                </a:gridCol>
                <a:gridCol w="771004">
                  <a:extLst>
                    <a:ext uri="{9D8B030D-6E8A-4147-A177-3AD203B41FA5}">
                      <a16:colId xmlns:a16="http://schemas.microsoft.com/office/drawing/2014/main" val="20002"/>
                    </a:ext>
                  </a:extLst>
                </a:gridCol>
              </a:tblGrid>
              <a:tr h="278130">
                <a:tc>
                  <a:txBody>
                    <a:bodyPr/>
                    <a:lstStyle/>
                    <a:p>
                      <a:r>
                        <a:rPr lang="en-US" sz="1000" dirty="0"/>
                        <a:t>Number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Quantity</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Price ($)</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r>
                        <a:rPr lang="en-US" sz="1000" dirty="0"/>
                        <a:t>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2</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r>
                        <a:rPr lang="en-US" sz="1000" dirty="0"/>
                        <a:t>2</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2</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5220073" y="1275606"/>
          <a:ext cx="2313012" cy="834390"/>
        </p:xfrm>
        <a:graphic>
          <a:graphicData uri="http://schemas.openxmlformats.org/drawingml/2006/table">
            <a:tbl>
              <a:tblPr firstRow="1" bandRow="1">
                <a:tableStyleId>{69C7853C-536D-4A76-A0AE-DD22124D55A5}</a:tableStyleId>
              </a:tblPr>
              <a:tblGrid>
                <a:gridCol w="771004">
                  <a:extLst>
                    <a:ext uri="{9D8B030D-6E8A-4147-A177-3AD203B41FA5}">
                      <a16:colId xmlns:a16="http://schemas.microsoft.com/office/drawing/2014/main" val="20000"/>
                    </a:ext>
                  </a:extLst>
                </a:gridCol>
                <a:gridCol w="771004">
                  <a:extLst>
                    <a:ext uri="{9D8B030D-6E8A-4147-A177-3AD203B41FA5}">
                      <a16:colId xmlns:a16="http://schemas.microsoft.com/office/drawing/2014/main" val="20001"/>
                    </a:ext>
                  </a:extLst>
                </a:gridCol>
                <a:gridCol w="771004">
                  <a:extLst>
                    <a:ext uri="{9D8B030D-6E8A-4147-A177-3AD203B41FA5}">
                      <a16:colId xmlns:a16="http://schemas.microsoft.com/office/drawing/2014/main" val="20002"/>
                    </a:ext>
                  </a:extLst>
                </a:gridCol>
              </a:tblGrid>
              <a:tr h="278130">
                <a:tc>
                  <a:txBody>
                    <a:bodyPr/>
                    <a:lstStyle/>
                    <a:p>
                      <a:r>
                        <a:rPr lang="en-US" sz="1000" dirty="0"/>
                        <a:t>Number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Quantity</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Price ($)</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r>
                        <a:rPr lang="en-US" sz="1000" dirty="0"/>
                        <a:t>3</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150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3</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r>
                        <a:rPr lang="en-US" sz="1000" dirty="0"/>
                        <a:t>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150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3</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9" name="Elbow Connector 8"/>
          <p:cNvCxnSpPr>
            <a:stCxn id="5" idx="2"/>
            <a:endCxn id="13" idx="0"/>
          </p:cNvCxnSpPr>
          <p:nvPr/>
        </p:nvCxnSpPr>
        <p:spPr>
          <a:xfrm rot="16200000" flipH="1">
            <a:off x="3613801" y="1524402"/>
            <a:ext cx="480618" cy="165180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13" name="Table 12"/>
          <p:cNvGraphicFramePr>
            <a:graphicFrameLocks noGrp="1"/>
          </p:cNvGraphicFramePr>
          <p:nvPr/>
        </p:nvGraphicFramePr>
        <p:xfrm>
          <a:off x="3523507" y="2590614"/>
          <a:ext cx="2313012" cy="1390650"/>
        </p:xfrm>
        <a:graphic>
          <a:graphicData uri="http://schemas.openxmlformats.org/drawingml/2006/table">
            <a:tbl>
              <a:tblPr firstRow="1" bandRow="1">
                <a:tableStyleId>{284E427A-3D55-4303-BF80-6455036E1DE7}</a:tableStyleId>
              </a:tblPr>
              <a:tblGrid>
                <a:gridCol w="771004">
                  <a:extLst>
                    <a:ext uri="{9D8B030D-6E8A-4147-A177-3AD203B41FA5}">
                      <a16:colId xmlns:a16="http://schemas.microsoft.com/office/drawing/2014/main" val="20000"/>
                    </a:ext>
                  </a:extLst>
                </a:gridCol>
                <a:gridCol w="771004">
                  <a:extLst>
                    <a:ext uri="{9D8B030D-6E8A-4147-A177-3AD203B41FA5}">
                      <a16:colId xmlns:a16="http://schemas.microsoft.com/office/drawing/2014/main" val="20001"/>
                    </a:ext>
                  </a:extLst>
                </a:gridCol>
                <a:gridCol w="771004">
                  <a:extLst>
                    <a:ext uri="{9D8B030D-6E8A-4147-A177-3AD203B41FA5}">
                      <a16:colId xmlns:a16="http://schemas.microsoft.com/office/drawing/2014/main" val="20002"/>
                    </a:ext>
                  </a:extLst>
                </a:gridCol>
              </a:tblGrid>
              <a:tr h="278130">
                <a:tc>
                  <a:txBody>
                    <a:bodyPr/>
                    <a:lstStyle/>
                    <a:p>
                      <a:r>
                        <a:rPr lang="en-US" sz="1000" dirty="0"/>
                        <a:t>Number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Quantity</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Price ($)</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r>
                        <a:rPr lang="en-US" sz="1000" dirty="0"/>
                        <a:t>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2</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r>
                        <a:rPr lang="en-US" sz="1000" dirty="0"/>
                        <a:t>2</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000" dirty="0"/>
                        <a:t>2</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r>
                        <a:rPr lang="en-US" sz="1000" dirty="0"/>
                        <a:t>3</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E39A"/>
                    </a:solidFill>
                  </a:tcPr>
                </a:tc>
                <a:tc>
                  <a:txBody>
                    <a:bodyPr/>
                    <a:lstStyle/>
                    <a:p>
                      <a:r>
                        <a:rPr lang="en-US" sz="1000" dirty="0"/>
                        <a:t>150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E39A"/>
                    </a:solidFill>
                  </a:tcPr>
                </a:tc>
                <a:tc>
                  <a:txBody>
                    <a:bodyPr/>
                    <a:lstStyle/>
                    <a:p>
                      <a:r>
                        <a:rPr lang="en-US" sz="1000" dirty="0"/>
                        <a:t>3</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E39A"/>
                    </a:solidFill>
                  </a:tcPr>
                </a:tc>
                <a:extLst>
                  <a:ext uri="{0D108BD9-81ED-4DB2-BD59-A6C34878D82A}">
                    <a16:rowId xmlns:a16="http://schemas.microsoft.com/office/drawing/2014/main" val="10003"/>
                  </a:ext>
                </a:extLst>
              </a:tr>
              <a:tr h="278130">
                <a:tc>
                  <a:txBody>
                    <a:bodyPr/>
                    <a:lstStyle/>
                    <a:p>
                      <a:r>
                        <a:rPr lang="en-US" sz="1000" dirty="0"/>
                        <a:t>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FDAD"/>
                    </a:solidFill>
                  </a:tcPr>
                </a:tc>
                <a:tc>
                  <a:txBody>
                    <a:bodyPr/>
                    <a:lstStyle/>
                    <a:p>
                      <a:r>
                        <a:rPr lang="en-US" sz="1000" dirty="0"/>
                        <a:t>150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FDAD"/>
                    </a:solidFill>
                  </a:tcPr>
                </a:tc>
                <a:tc>
                  <a:txBody>
                    <a:bodyPr/>
                    <a:lstStyle/>
                    <a:p>
                      <a:r>
                        <a:rPr lang="en-US" sz="1000" dirty="0"/>
                        <a:t>3</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FDAD"/>
                    </a:solidFill>
                  </a:tcPr>
                </a:tc>
                <a:extLst>
                  <a:ext uri="{0D108BD9-81ED-4DB2-BD59-A6C34878D82A}">
                    <a16:rowId xmlns:a16="http://schemas.microsoft.com/office/drawing/2014/main" val="10004"/>
                  </a:ext>
                </a:extLst>
              </a:tr>
            </a:tbl>
          </a:graphicData>
        </a:graphic>
      </p:graphicFrame>
      <p:cxnSp>
        <p:nvCxnSpPr>
          <p:cNvPr id="17" name="Elbow Connector 16"/>
          <p:cNvCxnSpPr>
            <a:stCxn id="7" idx="2"/>
            <a:endCxn id="13" idx="0"/>
          </p:cNvCxnSpPr>
          <p:nvPr/>
        </p:nvCxnSpPr>
        <p:spPr>
          <a:xfrm rot="5400000">
            <a:off x="5287987" y="1502022"/>
            <a:ext cx="480618" cy="169656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9245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Union vs Join</a:t>
            </a:r>
            <a:endParaRPr lang="en-SG" dirty="0"/>
          </a:p>
        </p:txBody>
      </p:sp>
      <p:graphicFrame>
        <p:nvGraphicFramePr>
          <p:cNvPr id="5" name="Table 4"/>
          <p:cNvGraphicFramePr>
            <a:graphicFrameLocks noGrp="1"/>
          </p:cNvGraphicFramePr>
          <p:nvPr/>
        </p:nvGraphicFramePr>
        <p:xfrm>
          <a:off x="1666875"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nvGraphicFramePr>
        <p:xfrm>
          <a:off x="1666875" y="234762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Feb</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Equal 7"/>
          <p:cNvSpPr/>
          <p:nvPr/>
        </p:nvSpPr>
        <p:spPr>
          <a:xfrm>
            <a:off x="2507739"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9" name="Plus 8"/>
          <p:cNvSpPr/>
          <p:nvPr/>
        </p:nvSpPr>
        <p:spPr>
          <a:xfrm>
            <a:off x="2418591"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0" name="Table 9"/>
          <p:cNvGraphicFramePr>
            <a:graphicFrameLocks noGrp="1"/>
          </p:cNvGraphicFramePr>
          <p:nvPr/>
        </p:nvGraphicFramePr>
        <p:xfrm>
          <a:off x="1666875" y="3373028"/>
          <a:ext cx="1989486" cy="84582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Feb</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 name="TextBox 10"/>
          <p:cNvSpPr txBox="1"/>
          <p:nvPr/>
        </p:nvSpPr>
        <p:spPr>
          <a:xfrm>
            <a:off x="2265957" y="857618"/>
            <a:ext cx="838691"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Union</a:t>
            </a:r>
            <a:endParaRPr lang="en-SG" b="1" dirty="0">
              <a:solidFill>
                <a:srgbClr val="FF0000"/>
              </a:solidFill>
              <a:latin typeface="Arial" panose="020B0604020202020204" pitchFamily="34" charset="0"/>
              <a:ea typeface="ヒラギノ角ゴ Pro W3"/>
            </a:endParaRPr>
          </a:p>
        </p:txBody>
      </p:sp>
      <p:sp>
        <p:nvSpPr>
          <p:cNvPr id="12" name="TextBox 11"/>
          <p:cNvSpPr txBox="1"/>
          <p:nvPr/>
        </p:nvSpPr>
        <p:spPr>
          <a:xfrm>
            <a:off x="1510340" y="4461960"/>
            <a:ext cx="234872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rows to existing data</a:t>
            </a:r>
            <a:endParaRPr lang="en-SG" sz="1350" dirty="0">
              <a:solidFill>
                <a:prstClr val="black"/>
              </a:solidFill>
              <a:latin typeface="Arial" panose="020B0604020202020204" pitchFamily="34" charset="0"/>
              <a:ea typeface="ヒラギノ角ゴ Pro W3"/>
            </a:endParaRPr>
          </a:p>
        </p:txBody>
      </p:sp>
      <p:cxnSp>
        <p:nvCxnSpPr>
          <p:cNvPr id="14" name="Straight Connector 13"/>
          <p:cNvCxnSpPr/>
          <p:nvPr/>
        </p:nvCxnSpPr>
        <p:spPr>
          <a:xfrm>
            <a:off x="4572000" y="951570"/>
            <a:ext cx="0" cy="3787389"/>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5" name="Table 14"/>
          <p:cNvGraphicFramePr>
            <a:graphicFrameLocks noGrp="1"/>
          </p:cNvGraphicFramePr>
          <p:nvPr/>
        </p:nvGraphicFramePr>
        <p:xfrm>
          <a:off x="5091979"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nvGraphicFramePr>
        <p:xfrm>
          <a:off x="5091979" y="2347626"/>
          <a:ext cx="1438179"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778716">
                  <a:extLst>
                    <a:ext uri="{9D8B030D-6E8A-4147-A177-3AD203B41FA5}">
                      <a16:colId xmlns:a16="http://schemas.microsoft.com/office/drawing/2014/main" val="20001"/>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Feb</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7" name="Equal 16"/>
          <p:cNvSpPr/>
          <p:nvPr/>
        </p:nvSpPr>
        <p:spPr>
          <a:xfrm>
            <a:off x="5932843"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18" name="Plus 17"/>
          <p:cNvSpPr/>
          <p:nvPr/>
        </p:nvSpPr>
        <p:spPr>
          <a:xfrm>
            <a:off x="5843695"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9" name="Table 18"/>
          <p:cNvGraphicFramePr>
            <a:graphicFrameLocks noGrp="1"/>
          </p:cNvGraphicFramePr>
          <p:nvPr/>
        </p:nvGraphicFramePr>
        <p:xfrm>
          <a:off x="4855255" y="3382322"/>
          <a:ext cx="2768202"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gridCol w="778716">
                  <a:extLst>
                    <a:ext uri="{9D8B030D-6E8A-4147-A177-3AD203B41FA5}">
                      <a16:colId xmlns:a16="http://schemas.microsoft.com/office/drawing/2014/main" val="20003"/>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0" name="TextBox 19"/>
          <p:cNvSpPr txBox="1"/>
          <p:nvPr/>
        </p:nvSpPr>
        <p:spPr>
          <a:xfrm>
            <a:off x="4935444" y="4461960"/>
            <a:ext cx="2666114"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Columns to existing data</a:t>
            </a:r>
            <a:endParaRPr lang="en-SG" sz="1350" dirty="0">
              <a:solidFill>
                <a:prstClr val="black"/>
              </a:solidFill>
              <a:latin typeface="Arial" panose="020B0604020202020204" pitchFamily="34" charset="0"/>
              <a:ea typeface="ヒラギノ角ゴ Pro W3"/>
            </a:endParaRPr>
          </a:p>
        </p:txBody>
      </p:sp>
      <p:sp>
        <p:nvSpPr>
          <p:cNvPr id="21" name="TextBox 20"/>
          <p:cNvSpPr txBox="1"/>
          <p:nvPr/>
        </p:nvSpPr>
        <p:spPr>
          <a:xfrm>
            <a:off x="5735635" y="857618"/>
            <a:ext cx="659155"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Join</a:t>
            </a:r>
            <a:endParaRPr lang="en-SG"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2323760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Join Types</a:t>
            </a:r>
            <a:endParaRPr lang="en-SG" dirty="0">
              <a:solidFill>
                <a:schemeClr val="bg1"/>
              </a:solidFill>
            </a:endParaRPr>
          </a:p>
        </p:txBody>
      </p:sp>
      <p:graphicFrame>
        <p:nvGraphicFramePr>
          <p:cNvPr id="5" name="Table 4"/>
          <p:cNvGraphicFramePr>
            <a:graphicFrameLocks noGrp="1"/>
          </p:cNvGraphicFramePr>
          <p:nvPr/>
        </p:nvGraphicFramePr>
        <p:xfrm>
          <a:off x="3333002" y="103196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89" y="74871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Table</a:t>
            </a:r>
            <a:endParaRPr lang="en-SG" sz="1350" dirty="0">
              <a:solidFill>
                <a:prstClr val="black"/>
              </a:solidFill>
              <a:latin typeface="Arial" panose="020B0604020202020204" pitchFamily="34" charset="0"/>
              <a:ea typeface="ヒラギノ角ゴ Pro W3"/>
            </a:endParaRPr>
          </a:p>
        </p:txBody>
      </p:sp>
      <p:graphicFrame>
        <p:nvGraphicFramePr>
          <p:cNvPr id="7" name="Table 6"/>
          <p:cNvGraphicFramePr>
            <a:graphicFrameLocks noGrp="1"/>
          </p:cNvGraphicFramePr>
          <p:nvPr/>
        </p:nvGraphicFramePr>
        <p:xfrm>
          <a:off x="4644871" y="102620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74295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Table</a:t>
            </a:r>
            <a:endParaRPr lang="en-SG" sz="1350" dirty="0">
              <a:solidFill>
                <a:prstClr val="black"/>
              </a:solidFill>
              <a:latin typeface="Arial" panose="020B0604020202020204" pitchFamily="34" charset="0"/>
              <a:ea typeface="ヒラギノ角ゴ Pro W3"/>
            </a:endParaRPr>
          </a:p>
        </p:txBody>
      </p:sp>
      <p:graphicFrame>
        <p:nvGraphicFramePr>
          <p:cNvPr id="9" name="Table 8"/>
          <p:cNvGraphicFramePr>
            <a:graphicFrameLocks noGrp="1"/>
          </p:cNvGraphicFramePr>
          <p:nvPr/>
        </p:nvGraphicFramePr>
        <p:xfrm>
          <a:off x="1275712" y="289578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4301247"/>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“Slave”</a:t>
            </a:r>
            <a:endParaRPr lang="en-SG" sz="1350" dirty="0">
              <a:solidFill>
                <a:prstClr val="black"/>
              </a:solidFill>
              <a:latin typeface="Arial" panose="020B0604020202020204" pitchFamily="34" charset="0"/>
              <a:ea typeface="ヒラギノ角ゴ Pro W3"/>
            </a:endParaRPr>
          </a:p>
        </p:txBody>
      </p:sp>
      <p:grpSp>
        <p:nvGrpSpPr>
          <p:cNvPr id="13" name="Group 12"/>
          <p:cNvGrpSpPr/>
          <p:nvPr/>
        </p:nvGrpSpPr>
        <p:grpSpPr>
          <a:xfrm>
            <a:off x="1922321" y="252163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14" name="TextBox 13"/>
          <p:cNvSpPr txBox="1"/>
          <p:nvPr/>
        </p:nvSpPr>
        <p:spPr>
          <a:xfrm>
            <a:off x="1471075" y="251815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Left</a:t>
            </a:r>
            <a:endParaRPr lang="en-SG" sz="1350" dirty="0">
              <a:solidFill>
                <a:prstClr val="black"/>
              </a:solidFill>
              <a:latin typeface="Arial" panose="020B0604020202020204" pitchFamily="34" charset="0"/>
              <a:ea typeface="ヒラギノ角ゴ Pro W3"/>
            </a:endParaRPr>
          </a:p>
        </p:txBody>
      </p:sp>
      <p:graphicFrame>
        <p:nvGraphicFramePr>
          <p:cNvPr id="15" name="Table 14"/>
          <p:cNvGraphicFramePr>
            <a:graphicFrameLocks noGrp="1"/>
          </p:cNvGraphicFramePr>
          <p:nvPr/>
        </p:nvGraphicFramePr>
        <p:xfrm>
          <a:off x="3053584" y="289578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4301248"/>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“Master”</a:t>
            </a:r>
            <a:endParaRPr lang="en-SG" sz="1350" dirty="0">
              <a:solidFill>
                <a:prstClr val="black"/>
              </a:solidFill>
              <a:latin typeface="Arial" panose="020B0604020202020204" pitchFamily="34" charset="0"/>
              <a:ea typeface="ヒラギノ角ゴ Pro W3"/>
            </a:endParaRPr>
          </a:p>
        </p:txBody>
      </p:sp>
      <p:grpSp>
        <p:nvGrpSpPr>
          <p:cNvPr id="17" name="Group 16"/>
          <p:cNvGrpSpPr/>
          <p:nvPr/>
        </p:nvGrpSpPr>
        <p:grpSpPr>
          <a:xfrm>
            <a:off x="3703277" y="252163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0" name="TextBox 19"/>
          <p:cNvSpPr txBox="1"/>
          <p:nvPr/>
        </p:nvSpPr>
        <p:spPr>
          <a:xfrm>
            <a:off x="3136616" y="251815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Right</a:t>
            </a:r>
            <a:endParaRPr lang="en-SG" sz="1350" dirty="0">
              <a:solidFill>
                <a:prstClr val="black"/>
              </a:solidFill>
              <a:latin typeface="Arial" panose="020B0604020202020204" pitchFamily="34" charset="0"/>
              <a:ea typeface="ヒラギノ角ゴ Pro W3"/>
            </a:endParaRPr>
          </a:p>
        </p:txBody>
      </p:sp>
      <p:graphicFrame>
        <p:nvGraphicFramePr>
          <p:cNvPr id="21" name="Table 20"/>
          <p:cNvGraphicFramePr>
            <a:graphicFrameLocks noGrp="1"/>
          </p:cNvGraphicFramePr>
          <p:nvPr/>
        </p:nvGraphicFramePr>
        <p:xfrm>
          <a:off x="4951505" y="285164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430124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“OR”</a:t>
            </a:r>
            <a:endParaRPr lang="en-SG" sz="1350" dirty="0">
              <a:solidFill>
                <a:prstClr val="black"/>
              </a:solidFill>
              <a:latin typeface="Arial" panose="020B0604020202020204" pitchFamily="34" charset="0"/>
              <a:ea typeface="ヒラギノ角ゴ Pro W3"/>
            </a:endParaRPr>
          </a:p>
        </p:txBody>
      </p:sp>
      <p:grpSp>
        <p:nvGrpSpPr>
          <p:cNvPr id="23" name="Group 22"/>
          <p:cNvGrpSpPr/>
          <p:nvPr/>
        </p:nvGrpSpPr>
        <p:grpSpPr>
          <a:xfrm>
            <a:off x="5652071" y="251475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6" name="TextBox 25"/>
          <p:cNvSpPr txBox="1"/>
          <p:nvPr/>
        </p:nvSpPr>
        <p:spPr>
          <a:xfrm>
            <a:off x="5085410" y="251126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Outer</a:t>
            </a:r>
            <a:endParaRPr lang="en-SG" sz="1350" dirty="0">
              <a:solidFill>
                <a:prstClr val="black"/>
              </a:solidFill>
              <a:latin typeface="Arial" panose="020B0604020202020204" pitchFamily="34" charset="0"/>
              <a:ea typeface="ヒラギノ角ゴ Pro W3"/>
            </a:endParaRPr>
          </a:p>
        </p:txBody>
      </p:sp>
      <p:graphicFrame>
        <p:nvGraphicFramePr>
          <p:cNvPr id="27" name="Table 26"/>
          <p:cNvGraphicFramePr>
            <a:graphicFrameLocks noGrp="1"/>
          </p:cNvGraphicFramePr>
          <p:nvPr/>
        </p:nvGraphicFramePr>
        <p:xfrm>
          <a:off x="6617210" y="285164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4301248"/>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“AND”</a:t>
            </a:r>
            <a:endParaRPr lang="en-SG" sz="1350" dirty="0">
              <a:solidFill>
                <a:prstClr val="black"/>
              </a:solidFill>
              <a:latin typeface="Arial" panose="020B0604020202020204" pitchFamily="34" charset="0"/>
              <a:ea typeface="ヒラギノ角ゴ Pro W3"/>
            </a:endParaRPr>
          </a:p>
        </p:txBody>
      </p:sp>
      <p:sp>
        <p:nvSpPr>
          <p:cNvPr id="32" name="TextBox 31"/>
          <p:cNvSpPr txBox="1"/>
          <p:nvPr/>
        </p:nvSpPr>
        <p:spPr>
          <a:xfrm>
            <a:off x="6707573" y="251126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Inner</a:t>
            </a:r>
            <a:endParaRPr lang="en-SG" sz="1350" dirty="0">
              <a:solidFill>
                <a:prstClr val="black"/>
              </a:solidFill>
              <a:latin typeface="Arial" panose="020B0604020202020204" pitchFamily="34" charset="0"/>
              <a:ea typeface="ヒラギノ角ゴ Pro W3"/>
            </a:endParaRPr>
          </a:p>
        </p:txBody>
      </p:sp>
      <p:grpSp>
        <p:nvGrpSpPr>
          <p:cNvPr id="34" name="Group 33"/>
          <p:cNvGrpSpPr/>
          <p:nvPr/>
        </p:nvGrpSpPr>
        <p:grpSpPr>
          <a:xfrm>
            <a:off x="7274234" y="251475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cxnSp>
        <p:nvCxnSpPr>
          <p:cNvPr id="39" name="Elbow Connector 38"/>
          <p:cNvCxnSpPr>
            <a:endCxn id="14" idx="0"/>
          </p:cNvCxnSpPr>
          <p:nvPr/>
        </p:nvCxnSpPr>
        <p:spPr>
          <a:xfrm rot="10800000" flipV="1">
            <a:off x="1707679" y="2209799"/>
            <a:ext cx="282266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28" y="2209799"/>
            <a:ext cx="109941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8" y="220979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8" y="220979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08043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Pivot Data – Data Source Grouping</a:t>
            </a:r>
            <a:endParaRPr lang="en-SG" dirty="0"/>
          </a:p>
        </p:txBody>
      </p:sp>
      <p:graphicFrame>
        <p:nvGraphicFramePr>
          <p:cNvPr id="5" name="Table 4"/>
          <p:cNvGraphicFramePr>
            <a:graphicFrameLocks noGrp="1"/>
          </p:cNvGraphicFramePr>
          <p:nvPr/>
        </p:nvGraphicFramePr>
        <p:xfrm>
          <a:off x="1385646" y="951570"/>
          <a:ext cx="2862320" cy="1112520"/>
        </p:xfrm>
        <a:graphic>
          <a:graphicData uri="http://schemas.openxmlformats.org/drawingml/2006/table">
            <a:tbl>
              <a:tblPr firstRow="1" bandRow="1">
                <a:tableStyleId>{08FB837D-C827-4EFA-A057-4D05807E0F7C}</a:tableStyleId>
              </a:tblPr>
              <a:tblGrid>
                <a:gridCol w="715580">
                  <a:extLst>
                    <a:ext uri="{9D8B030D-6E8A-4147-A177-3AD203B41FA5}">
                      <a16:colId xmlns:a16="http://schemas.microsoft.com/office/drawing/2014/main" val="20000"/>
                    </a:ext>
                  </a:extLst>
                </a:gridCol>
                <a:gridCol w="715580">
                  <a:extLst>
                    <a:ext uri="{9D8B030D-6E8A-4147-A177-3AD203B41FA5}">
                      <a16:colId xmlns:a16="http://schemas.microsoft.com/office/drawing/2014/main" val="20001"/>
                    </a:ext>
                  </a:extLst>
                </a:gridCol>
                <a:gridCol w="715580">
                  <a:extLst>
                    <a:ext uri="{9D8B030D-6E8A-4147-A177-3AD203B41FA5}">
                      <a16:colId xmlns:a16="http://schemas.microsoft.com/office/drawing/2014/main" val="20002"/>
                    </a:ext>
                  </a:extLst>
                </a:gridCol>
                <a:gridCol w="715580">
                  <a:extLst>
                    <a:ext uri="{9D8B030D-6E8A-4147-A177-3AD203B41FA5}">
                      <a16:colId xmlns:a16="http://schemas.microsoft.com/office/drawing/2014/main" val="20003"/>
                    </a:ext>
                  </a:extLst>
                </a:gridCol>
              </a:tblGrid>
              <a:tr h="27813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ight Arrow 5"/>
          <p:cNvSpPr/>
          <p:nvPr/>
        </p:nvSpPr>
        <p:spPr>
          <a:xfrm>
            <a:off x="4339182" y="1198969"/>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7" name="Table 6"/>
          <p:cNvGraphicFramePr>
            <a:graphicFrameLocks noGrp="1"/>
          </p:cNvGraphicFramePr>
          <p:nvPr/>
        </p:nvGraphicFramePr>
        <p:xfrm>
          <a:off x="5138683" y="828102"/>
          <a:ext cx="2286435" cy="2383155"/>
        </p:xfrm>
        <a:graphic>
          <a:graphicData uri="http://schemas.openxmlformats.org/drawingml/2006/table">
            <a:tbl>
              <a:tblPr firstRow="1" bandRow="1">
                <a:tableStyleId>{08FB837D-C827-4EFA-A057-4D05807E0F7C}</a:tableStyleId>
              </a:tblPr>
              <a:tblGrid>
                <a:gridCol w="668420">
                  <a:extLst>
                    <a:ext uri="{9D8B030D-6E8A-4147-A177-3AD203B41FA5}">
                      <a16:colId xmlns:a16="http://schemas.microsoft.com/office/drawing/2014/main" val="20000"/>
                    </a:ext>
                  </a:extLst>
                </a:gridCol>
                <a:gridCol w="668420">
                  <a:extLst>
                    <a:ext uri="{9D8B030D-6E8A-4147-A177-3AD203B41FA5}">
                      <a16:colId xmlns:a16="http://schemas.microsoft.com/office/drawing/2014/main" val="20001"/>
                    </a:ext>
                  </a:extLst>
                </a:gridCol>
                <a:gridCol w="949595">
                  <a:extLst>
                    <a:ext uri="{9D8B030D-6E8A-4147-A177-3AD203B41FA5}">
                      <a16:colId xmlns:a16="http://schemas.microsoft.com/office/drawing/2014/main" val="20002"/>
                    </a:ext>
                  </a:extLst>
                </a:gridCol>
              </a:tblGrid>
              <a:tr h="37719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Age Group</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Population</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8" name="TextBox 7"/>
          <p:cNvSpPr txBox="1"/>
          <p:nvPr/>
        </p:nvSpPr>
        <p:spPr>
          <a:xfrm>
            <a:off x="1247166" y="2381936"/>
            <a:ext cx="3311608" cy="2031325"/>
          </a:xfrm>
          <a:prstGeom prst="rect">
            <a:avLst/>
          </a:prstGeom>
          <a:noFill/>
        </p:spPr>
        <p:txBody>
          <a:bodyPr wrap="square" rtlCol="0">
            <a:spAutoFit/>
          </a:bodyPr>
          <a:lstStyle/>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Pivoting reduces the number of columns, and increases the number of rows </a:t>
            </a:r>
          </a:p>
          <a:p>
            <a:pPr algn="ctr" defTabSz="342900" eaLnBrk="0" fontAlgn="base" hangingPunct="0">
              <a:spcBef>
                <a:spcPct val="0"/>
              </a:spcBef>
              <a:spcAft>
                <a:spcPct val="0"/>
              </a:spcAft>
            </a:pPr>
            <a:endParaRPr lang="en-US" dirty="0">
              <a:solidFill>
                <a:prstClr val="black"/>
              </a:solidFill>
              <a:latin typeface="Arial" panose="020B0604020202020204" pitchFamily="34" charset="0"/>
              <a:ea typeface="ヒラギノ角ゴ Pro W3"/>
            </a:endParaRPr>
          </a:p>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However, by grouping data, the data structure and usability improves significantly.</a:t>
            </a:r>
            <a:endParaRPr lang="en-SG" dirty="0">
              <a:solidFill>
                <a:prstClr val="black"/>
              </a:solidFill>
              <a:latin typeface="Arial" panose="020B0604020202020204" pitchFamily="34" charset="0"/>
              <a:ea typeface="ヒラギノ角ゴ Pro W3"/>
            </a:endParaRPr>
          </a:p>
        </p:txBody>
      </p:sp>
      <p:sp>
        <p:nvSpPr>
          <p:cNvPr id="9" name="Right Arrow 8"/>
          <p:cNvSpPr/>
          <p:nvPr/>
        </p:nvSpPr>
        <p:spPr>
          <a:xfrm rot="10800000">
            <a:off x="4313658" y="1525402"/>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0" name="TextBox 9"/>
          <p:cNvSpPr txBox="1"/>
          <p:nvPr/>
        </p:nvSpPr>
        <p:spPr>
          <a:xfrm>
            <a:off x="4842030" y="3862194"/>
            <a:ext cx="2921615" cy="830997"/>
          </a:xfrm>
          <a:prstGeom prst="rect">
            <a:avLst/>
          </a:prstGeom>
          <a:noFill/>
        </p:spPr>
        <p:txBody>
          <a:bodyPr wrap="square" rtlCol="0">
            <a:spAutoFit/>
          </a:bodyPr>
          <a:lstStyle/>
          <a:p>
            <a:pPr defTabSz="342900" eaLnBrk="0" fontAlgn="base" hangingPunct="0">
              <a:spcBef>
                <a:spcPct val="0"/>
              </a:spcBef>
              <a:spcAft>
                <a:spcPct val="0"/>
              </a:spcAft>
            </a:pPr>
            <a:r>
              <a:rPr lang="en-US" sz="1200" dirty="0">
                <a:solidFill>
                  <a:prstClr val="black"/>
                </a:solidFill>
                <a:latin typeface="Arial" panose="020B0604020202020204" pitchFamily="34" charset="0"/>
                <a:ea typeface="ヒラギノ角ゴ Pro W3"/>
              </a:rPr>
              <a:t>Caveats:</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a:t>
            </a:r>
            <a:r>
              <a:rPr lang="en-US" sz="1200" dirty="0" err="1">
                <a:solidFill>
                  <a:prstClr val="black"/>
                </a:solidFill>
                <a:latin typeface="Arial" panose="020B0604020202020204" pitchFamily="34" charset="0"/>
                <a:ea typeface="ヒラギノ角ゴ Pro W3"/>
              </a:rPr>
              <a:t>Datasource</a:t>
            </a:r>
            <a:endParaRPr lang="en-US" sz="1200" dirty="0">
              <a:solidFill>
                <a:prstClr val="black"/>
              </a:solidFill>
              <a:latin typeface="Arial" panose="020B0604020202020204" pitchFamily="34" charset="0"/>
              <a:ea typeface="ヒラギノ角ゴ Pro W3"/>
            </a:endParaRP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Connection</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Excel, </a:t>
            </a:r>
            <a:r>
              <a:rPr lang="en-US" sz="1200" dirty="0" err="1">
                <a:solidFill>
                  <a:prstClr val="black"/>
                </a:solidFill>
                <a:latin typeface="Arial" panose="020B0604020202020204" pitchFamily="34" charset="0"/>
                <a:ea typeface="ヒラギノ角ゴ Pro W3"/>
              </a:rPr>
              <a:t>Textfile</a:t>
            </a:r>
            <a:r>
              <a:rPr lang="en-US" sz="1200" dirty="0">
                <a:solidFill>
                  <a:prstClr val="black"/>
                </a:solidFill>
                <a:latin typeface="Arial" panose="020B0604020202020204" pitchFamily="34" charset="0"/>
                <a:ea typeface="ヒラギノ角ゴ Pro W3"/>
              </a:rPr>
              <a:t>, Google Sheets, .pdf</a:t>
            </a:r>
            <a:endParaRPr lang="en-SG" sz="1200" dirty="0">
              <a:solidFill>
                <a:prstClr val="black"/>
              </a:solidFill>
              <a:latin typeface="Arial" panose="020B0604020202020204" pitchFamily="34" charset="0"/>
              <a:ea typeface="ヒラギノ角ゴ Pro W3"/>
            </a:endParaRPr>
          </a:p>
        </p:txBody>
      </p:sp>
    </p:spTree>
    <p:extLst>
      <p:ext uri="{BB962C8B-B14F-4D97-AF65-F5344CB8AC3E}">
        <p14:creationId xmlns:p14="http://schemas.microsoft.com/office/powerpoint/2010/main" val="873227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390"/>
            <a:ext cx="7543800" cy="707560"/>
          </a:xfrm>
        </p:spPr>
        <p:txBody>
          <a:bodyPr/>
          <a:lstStyle/>
          <a:p>
            <a:r>
              <a:rPr lang="en-US" dirty="0">
                <a:solidFill>
                  <a:schemeClr val="bg1"/>
                </a:solidFill>
              </a:rPr>
              <a:t>Building Blocks &amp; Syntax – Data Source Manipulation using Calculated Fields</a:t>
            </a:r>
            <a:endParaRPr lang="en-SG" dirty="0"/>
          </a:p>
        </p:txBody>
      </p:sp>
      <p:sp>
        <p:nvSpPr>
          <p:cNvPr id="5" name="Rounded Rectangle 4"/>
          <p:cNvSpPr/>
          <p:nvPr/>
        </p:nvSpPr>
        <p:spPr>
          <a:xfrm>
            <a:off x="133164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Functions</a:t>
            </a:r>
            <a:endParaRPr lang="en-SG" sz="1350" dirty="0">
              <a:solidFill>
                <a:prstClr val="black"/>
              </a:solidFill>
              <a:latin typeface="Calibri"/>
            </a:endParaRPr>
          </a:p>
        </p:txBody>
      </p:sp>
      <p:sp>
        <p:nvSpPr>
          <p:cNvPr id="6" name="Rounded Rectangle 5"/>
          <p:cNvSpPr/>
          <p:nvPr/>
        </p:nvSpPr>
        <p:spPr>
          <a:xfrm>
            <a:off x="295182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Fields</a:t>
            </a:r>
            <a:endParaRPr lang="en-SG" sz="1350" dirty="0">
              <a:solidFill>
                <a:prstClr val="black"/>
              </a:solidFill>
              <a:latin typeface="Calibri"/>
            </a:endParaRPr>
          </a:p>
        </p:txBody>
      </p:sp>
      <p:sp>
        <p:nvSpPr>
          <p:cNvPr id="7" name="Rounded Rectangle 6"/>
          <p:cNvSpPr/>
          <p:nvPr/>
        </p:nvSpPr>
        <p:spPr>
          <a:xfrm>
            <a:off x="457200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Operators</a:t>
            </a:r>
            <a:endParaRPr lang="en-SG" sz="1350" dirty="0">
              <a:solidFill>
                <a:prstClr val="black"/>
              </a:solidFill>
              <a:latin typeface="Calibri"/>
            </a:endParaRPr>
          </a:p>
        </p:txBody>
      </p:sp>
      <p:sp>
        <p:nvSpPr>
          <p:cNvPr id="8" name="Rounded Rectangle 7"/>
          <p:cNvSpPr/>
          <p:nvPr/>
        </p:nvSpPr>
        <p:spPr>
          <a:xfrm>
            <a:off x="6196905" y="2338829"/>
            <a:ext cx="1561449"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Literal Expressions</a:t>
            </a:r>
            <a:endParaRPr lang="en-SG" sz="1350" dirty="0">
              <a:solidFill>
                <a:prstClr val="black"/>
              </a:solidFill>
              <a:latin typeface="Calibri"/>
            </a:endParaRPr>
          </a:p>
        </p:txBody>
      </p:sp>
      <p:graphicFrame>
        <p:nvGraphicFramePr>
          <p:cNvPr id="9" name="Table 8"/>
          <p:cNvGraphicFramePr>
            <a:graphicFrameLocks noGrp="1"/>
          </p:cNvGraphicFramePr>
          <p:nvPr/>
        </p:nvGraphicFramePr>
        <p:xfrm>
          <a:off x="1826224" y="875212"/>
          <a:ext cx="1785463" cy="1390650"/>
        </p:xfrm>
        <a:graphic>
          <a:graphicData uri="http://schemas.openxmlformats.org/drawingml/2006/table">
            <a:tbl>
              <a:tblPr firstRow="1" bandRow="1">
                <a:tableStyleId>{5C22544A-7EE6-4342-B048-85BDC9FD1C3A}</a:tableStyleId>
              </a:tblPr>
              <a:tblGrid>
                <a:gridCol w="444913">
                  <a:extLst>
                    <a:ext uri="{9D8B030D-6E8A-4147-A177-3AD203B41FA5}">
                      <a16:colId xmlns:a16="http://schemas.microsoft.com/office/drawing/2014/main" val="20000"/>
                    </a:ext>
                  </a:extLst>
                </a:gridCol>
                <a:gridCol w="735664">
                  <a:extLst>
                    <a:ext uri="{9D8B030D-6E8A-4147-A177-3AD203B41FA5}">
                      <a16:colId xmlns:a16="http://schemas.microsoft.com/office/drawing/2014/main" val="20001"/>
                    </a:ext>
                  </a:extLst>
                </a:gridCol>
                <a:gridCol w="604886">
                  <a:extLst>
                    <a:ext uri="{9D8B030D-6E8A-4147-A177-3AD203B41FA5}">
                      <a16:colId xmlns:a16="http://schemas.microsoft.com/office/drawing/2014/main" val="20002"/>
                    </a:ext>
                  </a:extLst>
                </a:gridCol>
              </a:tblGrid>
              <a:tr h="278130">
                <a:tc>
                  <a:txBody>
                    <a:bodyPr/>
                    <a:lstStyle/>
                    <a:p>
                      <a:pPr algn="ctr"/>
                      <a:r>
                        <a:rPr lang="en-US" sz="1000" dirty="0"/>
                        <a:t>Roll</a:t>
                      </a:r>
                      <a:endParaRPr lang="en-SG" sz="1000" dirty="0"/>
                    </a:p>
                  </a:txBody>
                  <a:tcPr marL="68580" marR="68580" marT="34290" marB="34290"/>
                </a:tc>
                <a:tc>
                  <a:txBody>
                    <a:bodyPr/>
                    <a:lstStyle/>
                    <a:p>
                      <a:pPr algn="ctr"/>
                      <a:r>
                        <a:rPr lang="en-US" sz="1000" dirty="0"/>
                        <a:t>Student</a:t>
                      </a:r>
                      <a:endParaRPr lang="en-SG" sz="1000" dirty="0"/>
                    </a:p>
                  </a:txBody>
                  <a:tcPr marL="68580" marR="68580" marT="34290" marB="34290"/>
                </a:tc>
                <a:tc>
                  <a:txBody>
                    <a:bodyPr/>
                    <a:lstStyle/>
                    <a:p>
                      <a:pPr algn="ctr"/>
                      <a:r>
                        <a:rPr lang="en-US" sz="1000" dirty="0"/>
                        <a:t>Grade</a:t>
                      </a:r>
                      <a:endParaRPr lang="en-SG" sz="1000" dirty="0"/>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dirty="0"/>
                        <a:t>1</a:t>
                      </a:r>
                      <a:endParaRPr lang="en-SG" sz="1000" dirty="0"/>
                    </a:p>
                  </a:txBody>
                  <a:tcPr marL="68580" marR="68580" marT="34290" marB="34290"/>
                </a:tc>
                <a:tc>
                  <a:txBody>
                    <a:bodyPr/>
                    <a:lstStyle/>
                    <a:p>
                      <a:pPr algn="ctr"/>
                      <a:r>
                        <a:rPr lang="en-US" sz="1000" dirty="0"/>
                        <a:t>Ali</a:t>
                      </a:r>
                      <a:endParaRPr lang="en-SG" sz="1000" dirty="0"/>
                    </a:p>
                  </a:txBody>
                  <a:tcPr marL="68580" marR="68580" marT="34290" marB="34290"/>
                </a:tc>
                <a:tc>
                  <a:txBody>
                    <a:bodyPr/>
                    <a:lstStyle/>
                    <a:p>
                      <a:pPr algn="ctr"/>
                      <a:r>
                        <a:rPr lang="en-US" sz="1000" dirty="0"/>
                        <a:t>80</a:t>
                      </a:r>
                      <a:endParaRPr lang="en-SG" sz="1000" dirty="0"/>
                    </a:p>
                  </a:txBody>
                  <a:tcPr marL="68580" marR="68580" marT="34290" marB="34290"/>
                </a:tc>
                <a:extLst>
                  <a:ext uri="{0D108BD9-81ED-4DB2-BD59-A6C34878D82A}">
                    <a16:rowId xmlns:a16="http://schemas.microsoft.com/office/drawing/2014/main" val="10001"/>
                  </a:ext>
                </a:extLst>
              </a:tr>
              <a:tr h="278130">
                <a:tc>
                  <a:txBody>
                    <a:bodyPr/>
                    <a:lstStyle/>
                    <a:p>
                      <a:pPr algn="ctr"/>
                      <a:r>
                        <a:rPr lang="en-US" sz="1000" dirty="0"/>
                        <a:t>2</a:t>
                      </a:r>
                      <a:endParaRPr lang="en-SG" sz="1000" dirty="0"/>
                    </a:p>
                  </a:txBody>
                  <a:tcPr marL="68580" marR="68580" marT="34290" marB="34290"/>
                </a:tc>
                <a:tc>
                  <a:txBody>
                    <a:bodyPr/>
                    <a:lstStyle/>
                    <a:p>
                      <a:pPr algn="ctr"/>
                      <a:r>
                        <a:rPr lang="en-US" sz="1000" dirty="0"/>
                        <a:t>Benny</a:t>
                      </a:r>
                      <a:endParaRPr lang="en-SG" sz="1000" dirty="0"/>
                    </a:p>
                  </a:txBody>
                  <a:tcPr marL="68580" marR="68580" marT="34290" marB="34290"/>
                </a:tc>
                <a:tc>
                  <a:txBody>
                    <a:bodyPr/>
                    <a:lstStyle/>
                    <a:p>
                      <a:pPr algn="ctr"/>
                      <a:r>
                        <a:rPr lang="en-US" sz="1000" dirty="0"/>
                        <a:t>40</a:t>
                      </a:r>
                      <a:endParaRPr lang="en-SG" sz="1000" dirty="0"/>
                    </a:p>
                  </a:txBody>
                  <a:tcPr marL="68580" marR="68580" marT="34290" marB="34290"/>
                </a:tc>
                <a:extLst>
                  <a:ext uri="{0D108BD9-81ED-4DB2-BD59-A6C34878D82A}">
                    <a16:rowId xmlns:a16="http://schemas.microsoft.com/office/drawing/2014/main" val="10002"/>
                  </a:ext>
                </a:extLst>
              </a:tr>
              <a:tr h="278130">
                <a:tc>
                  <a:txBody>
                    <a:bodyPr/>
                    <a:lstStyle/>
                    <a:p>
                      <a:pPr algn="ctr"/>
                      <a:r>
                        <a:rPr lang="en-US" sz="1000" dirty="0"/>
                        <a:t>3</a:t>
                      </a:r>
                      <a:endParaRPr lang="en-SG" sz="1000" dirty="0"/>
                    </a:p>
                  </a:txBody>
                  <a:tcPr marL="68580" marR="68580" marT="34290" marB="34290"/>
                </a:tc>
                <a:tc>
                  <a:txBody>
                    <a:bodyPr/>
                    <a:lstStyle/>
                    <a:p>
                      <a:pPr algn="ctr"/>
                      <a:r>
                        <a:rPr lang="en-US" sz="1000" dirty="0"/>
                        <a:t>Carrie</a:t>
                      </a:r>
                      <a:endParaRPr lang="en-SG" sz="1000" dirty="0"/>
                    </a:p>
                  </a:txBody>
                  <a:tcPr marL="68580" marR="68580" marT="34290" marB="34290"/>
                </a:tc>
                <a:tc>
                  <a:txBody>
                    <a:bodyPr/>
                    <a:lstStyle/>
                    <a:p>
                      <a:pPr algn="ctr"/>
                      <a:r>
                        <a:rPr lang="en-US" sz="1000" dirty="0"/>
                        <a:t>60</a:t>
                      </a:r>
                      <a:endParaRPr lang="en-SG" sz="1000" dirty="0"/>
                    </a:p>
                  </a:txBody>
                  <a:tcPr marL="68580" marR="68580" marT="34290" marB="34290"/>
                </a:tc>
                <a:extLst>
                  <a:ext uri="{0D108BD9-81ED-4DB2-BD59-A6C34878D82A}">
                    <a16:rowId xmlns:a16="http://schemas.microsoft.com/office/drawing/2014/main" val="10003"/>
                  </a:ext>
                </a:extLst>
              </a:tr>
              <a:tr h="278130">
                <a:tc>
                  <a:txBody>
                    <a:bodyPr/>
                    <a:lstStyle/>
                    <a:p>
                      <a:pPr algn="ctr"/>
                      <a:r>
                        <a:rPr lang="en-US" sz="1000" dirty="0"/>
                        <a:t>4</a:t>
                      </a:r>
                      <a:endParaRPr lang="en-SG" sz="1000" dirty="0"/>
                    </a:p>
                  </a:txBody>
                  <a:tcPr marL="68580" marR="68580" marT="34290" marB="34290"/>
                </a:tc>
                <a:tc>
                  <a:txBody>
                    <a:bodyPr/>
                    <a:lstStyle/>
                    <a:p>
                      <a:pPr algn="ctr"/>
                      <a:r>
                        <a:rPr lang="en-US" sz="1000" dirty="0"/>
                        <a:t>Daffy</a:t>
                      </a:r>
                      <a:endParaRPr lang="en-SG" sz="1000" dirty="0"/>
                    </a:p>
                  </a:txBody>
                  <a:tcPr marL="68580" marR="68580" marT="34290" marB="34290"/>
                </a:tc>
                <a:tc>
                  <a:txBody>
                    <a:bodyPr/>
                    <a:lstStyle/>
                    <a:p>
                      <a:pPr algn="ctr"/>
                      <a:r>
                        <a:rPr lang="en-US" sz="1000" dirty="0"/>
                        <a:t>50</a:t>
                      </a:r>
                      <a:endParaRPr lang="en-SG" sz="1000" dirty="0"/>
                    </a:p>
                  </a:txBody>
                  <a:tcPr marL="68580" marR="68580" marT="34290" marB="34290"/>
                </a:tc>
                <a:extLst>
                  <a:ext uri="{0D108BD9-81ED-4DB2-BD59-A6C34878D82A}">
                    <a16:rowId xmlns:a16="http://schemas.microsoft.com/office/drawing/2014/main" val="10004"/>
                  </a:ext>
                </a:extLst>
              </a:tr>
            </a:tbl>
          </a:graphicData>
        </a:graphic>
      </p:graphicFrame>
      <p:sp>
        <p:nvSpPr>
          <p:cNvPr id="10" name="TextBox 9"/>
          <p:cNvSpPr txBox="1"/>
          <p:nvPr/>
        </p:nvSpPr>
        <p:spPr>
          <a:xfrm>
            <a:off x="4259988" y="1091236"/>
            <a:ext cx="1487908" cy="923330"/>
          </a:xfrm>
          <a:prstGeom prst="rect">
            <a:avLst/>
          </a:prstGeom>
          <a:noFill/>
          <a:ln>
            <a:solidFill>
              <a:schemeClr val="tx1"/>
            </a:solidFill>
          </a:ln>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IF [GRADE] &gt; 50</a:t>
            </a:r>
            <a:br>
              <a:rPr lang="en-US" sz="1350" dirty="0">
                <a:solidFill>
                  <a:prstClr val="black"/>
                </a:solidFill>
                <a:latin typeface="Arial" panose="020B0604020202020204" pitchFamily="34" charset="0"/>
                <a:ea typeface="ヒラギノ角ゴ Pro W3"/>
              </a:rPr>
            </a:br>
            <a:r>
              <a:rPr lang="en-US" sz="1350" dirty="0">
                <a:solidFill>
                  <a:prstClr val="black"/>
                </a:solidFill>
                <a:latin typeface="Arial" panose="020B0604020202020204" pitchFamily="34" charset="0"/>
                <a:ea typeface="ヒラギノ角ゴ Pro W3"/>
              </a:rPr>
              <a:t>THEN “PASS“</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ELSE “FAIL“</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END</a:t>
            </a:r>
            <a:endParaRPr lang="en-SG" sz="1350" dirty="0">
              <a:solidFill>
                <a:prstClr val="black"/>
              </a:solidFill>
              <a:latin typeface="Arial" panose="020B0604020202020204" pitchFamily="34" charset="0"/>
              <a:ea typeface="ヒラギノ角ゴ Pro W3"/>
            </a:endParaRPr>
          </a:p>
        </p:txBody>
      </p:sp>
      <p:sp>
        <p:nvSpPr>
          <p:cNvPr id="11" name="Right Arrow 10"/>
          <p:cNvSpPr/>
          <p:nvPr/>
        </p:nvSpPr>
        <p:spPr>
          <a:xfrm>
            <a:off x="3662428"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3" name="TextBox 12"/>
          <p:cNvSpPr txBox="1"/>
          <p:nvPr/>
        </p:nvSpPr>
        <p:spPr>
          <a:xfrm>
            <a:off x="3096900" y="2950730"/>
            <a:ext cx="896399"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[GRADE]</a:t>
            </a:r>
            <a:endParaRPr lang="en-SG" sz="1350" dirty="0">
              <a:solidFill>
                <a:prstClr val="black"/>
              </a:solidFill>
              <a:latin typeface="Arial" panose="020B0604020202020204" pitchFamily="34" charset="0"/>
              <a:ea typeface="ヒラギノ角ゴ Pro W3"/>
            </a:endParaRPr>
          </a:p>
        </p:txBody>
      </p:sp>
      <p:sp>
        <p:nvSpPr>
          <p:cNvPr id="14" name="TextBox 13"/>
          <p:cNvSpPr txBox="1"/>
          <p:nvPr/>
        </p:nvSpPr>
        <p:spPr>
          <a:xfrm>
            <a:off x="4906394" y="2950730"/>
            <a:ext cx="28565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&gt;</a:t>
            </a:r>
            <a:endParaRPr lang="en-SG" sz="1350" dirty="0">
              <a:solidFill>
                <a:prstClr val="black"/>
              </a:solidFill>
              <a:latin typeface="Arial" panose="020B0604020202020204" pitchFamily="34" charset="0"/>
              <a:ea typeface="ヒラギノ角ゴ Pro W3"/>
            </a:endParaRPr>
          </a:p>
        </p:txBody>
      </p:sp>
      <p:sp>
        <p:nvSpPr>
          <p:cNvPr id="15" name="TextBox 14"/>
          <p:cNvSpPr txBox="1"/>
          <p:nvPr/>
        </p:nvSpPr>
        <p:spPr>
          <a:xfrm>
            <a:off x="6857886" y="2950730"/>
            <a:ext cx="7489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“PASS”</a:t>
            </a:r>
            <a:endParaRPr lang="en-SG" sz="1350" dirty="0">
              <a:solidFill>
                <a:prstClr val="black"/>
              </a:solidFill>
              <a:latin typeface="Arial" panose="020B0604020202020204" pitchFamily="34" charset="0"/>
              <a:ea typeface="ヒラギノ角ゴ Pro W3"/>
            </a:endParaRPr>
          </a:p>
        </p:txBody>
      </p:sp>
      <p:sp>
        <p:nvSpPr>
          <p:cNvPr id="16" name="Right Arrow 15"/>
          <p:cNvSpPr/>
          <p:nvPr/>
        </p:nvSpPr>
        <p:spPr>
          <a:xfrm>
            <a:off x="5755735"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7" name="Table 16"/>
          <p:cNvGraphicFramePr>
            <a:graphicFrameLocks noGrp="1"/>
          </p:cNvGraphicFramePr>
          <p:nvPr/>
        </p:nvGraphicFramePr>
        <p:xfrm>
          <a:off x="6354198" y="908066"/>
          <a:ext cx="915734" cy="1390650"/>
        </p:xfrm>
        <a:graphic>
          <a:graphicData uri="http://schemas.openxmlformats.org/drawingml/2006/table">
            <a:tbl>
              <a:tblPr firstRow="1" bandRow="1">
                <a:tableStyleId>{10A1B5D5-9B99-4C35-A422-299274C87663}</a:tableStyleId>
              </a:tblPr>
              <a:tblGrid>
                <a:gridCol w="915734">
                  <a:extLst>
                    <a:ext uri="{9D8B030D-6E8A-4147-A177-3AD203B41FA5}">
                      <a16:colId xmlns:a16="http://schemas.microsoft.com/office/drawing/2014/main" val="20000"/>
                    </a:ext>
                  </a:extLst>
                </a:gridCol>
              </a:tblGrid>
              <a:tr h="278130">
                <a:tc>
                  <a:txBody>
                    <a:bodyPr/>
                    <a:lstStyle/>
                    <a:p>
                      <a:pPr algn="ctr"/>
                      <a:r>
                        <a:rPr lang="en-US" sz="1000" dirty="0">
                          <a:solidFill>
                            <a:sysClr val="windowText" lastClr="000000"/>
                          </a:solidFill>
                        </a:rPr>
                        <a:t>Calculated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PAS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PASS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Rounded Rectangle 17"/>
          <p:cNvSpPr/>
          <p:nvPr/>
        </p:nvSpPr>
        <p:spPr>
          <a:xfrm>
            <a:off x="1331640" y="2970906"/>
            <a:ext cx="108012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Number</a:t>
            </a:r>
            <a:br>
              <a:rPr lang="en-US" sz="1350" dirty="0">
                <a:solidFill>
                  <a:prstClr val="black"/>
                </a:solidFill>
                <a:latin typeface="Calibri"/>
              </a:rPr>
            </a:br>
            <a:r>
              <a:rPr lang="en-US" sz="1350" dirty="0">
                <a:solidFill>
                  <a:prstClr val="black"/>
                </a:solidFill>
                <a:latin typeface="Calibri"/>
              </a:rPr>
              <a:t>ABS(-3) = 3</a:t>
            </a:r>
            <a:endParaRPr lang="en-SG" sz="1350" dirty="0">
              <a:solidFill>
                <a:prstClr val="black"/>
              </a:solidFill>
              <a:latin typeface="Calibri"/>
            </a:endParaRPr>
          </a:p>
        </p:txBody>
      </p:sp>
      <p:sp>
        <p:nvSpPr>
          <p:cNvPr id="19" name="Rounded Rectangle 18"/>
          <p:cNvSpPr/>
          <p:nvPr/>
        </p:nvSpPr>
        <p:spPr>
          <a:xfrm>
            <a:off x="1331640" y="3491219"/>
            <a:ext cx="1188132"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Strings</a:t>
            </a:r>
            <a:br>
              <a:rPr lang="en-US" sz="1350" dirty="0">
                <a:solidFill>
                  <a:prstClr val="black"/>
                </a:solidFill>
                <a:latin typeface="Calibri"/>
              </a:rPr>
            </a:br>
            <a:r>
              <a:rPr lang="en-US" sz="1350" dirty="0">
                <a:solidFill>
                  <a:prstClr val="black"/>
                </a:solidFill>
                <a:latin typeface="Calibri"/>
              </a:rPr>
              <a:t>Len(“Ali”) = 3</a:t>
            </a:r>
            <a:endParaRPr lang="en-SG" sz="1350" dirty="0">
              <a:solidFill>
                <a:prstClr val="black"/>
              </a:solidFill>
              <a:latin typeface="Calibri"/>
            </a:endParaRPr>
          </a:p>
        </p:txBody>
      </p:sp>
      <p:sp>
        <p:nvSpPr>
          <p:cNvPr id="20" name="Rounded Rectangle 19"/>
          <p:cNvSpPr/>
          <p:nvPr/>
        </p:nvSpPr>
        <p:spPr>
          <a:xfrm>
            <a:off x="1135117" y="4024363"/>
            <a:ext cx="1546673"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Type Conversion</a:t>
            </a:r>
            <a:br>
              <a:rPr lang="en-US" sz="1350" dirty="0">
                <a:solidFill>
                  <a:prstClr val="black"/>
                </a:solidFill>
                <a:latin typeface="Calibri"/>
              </a:rPr>
            </a:br>
            <a:r>
              <a:rPr lang="en-US" sz="1350" dirty="0">
                <a:solidFill>
                  <a:prstClr val="black"/>
                </a:solidFill>
                <a:latin typeface="Calibri"/>
              </a:rPr>
              <a:t>INT(50.1) = 50</a:t>
            </a:r>
            <a:endParaRPr lang="en-SG" sz="1350" dirty="0">
              <a:solidFill>
                <a:prstClr val="black"/>
              </a:solidFill>
              <a:latin typeface="Calibri"/>
            </a:endParaRPr>
          </a:p>
        </p:txBody>
      </p:sp>
      <p:sp>
        <p:nvSpPr>
          <p:cNvPr id="21" name="Rounded Rectangle 20"/>
          <p:cNvSpPr/>
          <p:nvPr/>
        </p:nvSpPr>
        <p:spPr>
          <a:xfrm>
            <a:off x="1106196" y="4557507"/>
            <a:ext cx="162018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Logical</a:t>
            </a:r>
            <a:br>
              <a:rPr lang="en-US" sz="1350" u="sng" dirty="0">
                <a:solidFill>
                  <a:prstClr val="black"/>
                </a:solidFill>
                <a:latin typeface="Calibri"/>
              </a:rPr>
            </a:br>
            <a:r>
              <a:rPr lang="en-US" sz="1350" dirty="0">
                <a:solidFill>
                  <a:prstClr val="black"/>
                </a:solidFill>
                <a:latin typeface="Calibri"/>
              </a:rPr>
              <a:t>IF [Ali] THEN “Pass”</a:t>
            </a:r>
            <a:endParaRPr lang="en-SG" sz="1350" dirty="0">
              <a:solidFill>
                <a:prstClr val="black"/>
              </a:solidFill>
              <a:latin typeface="Calibri"/>
            </a:endParaRPr>
          </a:p>
        </p:txBody>
      </p:sp>
      <p:sp>
        <p:nvSpPr>
          <p:cNvPr id="22" name="Rectangle 21"/>
          <p:cNvSpPr/>
          <p:nvPr/>
        </p:nvSpPr>
        <p:spPr>
          <a:xfrm>
            <a:off x="2928026" y="4675361"/>
            <a:ext cx="3884039" cy="230832"/>
          </a:xfrm>
          <a:prstGeom prst="rect">
            <a:avLst/>
          </a:prstGeom>
        </p:spPr>
        <p:txBody>
          <a:bodyPr wrap="square">
            <a:spAutoFit/>
          </a:bodyPr>
          <a:lstStyle/>
          <a:p>
            <a:pPr defTabSz="342900" eaLnBrk="0" fontAlgn="base" hangingPunct="0">
              <a:spcBef>
                <a:spcPct val="0"/>
              </a:spcBef>
              <a:spcAft>
                <a:spcPct val="0"/>
              </a:spcAft>
            </a:pPr>
            <a:r>
              <a:rPr lang="en-SG" sz="900" dirty="0">
                <a:solidFill>
                  <a:prstClr val="black"/>
                </a:solidFill>
                <a:latin typeface="Arial" panose="020B0604020202020204" pitchFamily="34" charset="0"/>
                <a:ea typeface="ヒラギノ角ゴ Pro W3"/>
              </a:rPr>
              <a:t>https://help.tableau.com/current/pro/desktop/en-us/functions.htm</a:t>
            </a:r>
          </a:p>
        </p:txBody>
      </p:sp>
    </p:spTree>
    <p:extLst>
      <p:ext uri="{BB962C8B-B14F-4D97-AF65-F5344CB8AC3E}">
        <p14:creationId xmlns:p14="http://schemas.microsoft.com/office/powerpoint/2010/main" val="597421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Power BI Demo</a:t>
            </a:r>
          </a:p>
        </p:txBody>
      </p:sp>
      <p:pic>
        <p:nvPicPr>
          <p:cNvPr id="5" name="Picture 4">
            <a:extLst>
              <a:ext uri="{FF2B5EF4-FFF2-40B4-BE49-F238E27FC236}">
                <a16:creationId xmlns:a16="http://schemas.microsoft.com/office/drawing/2014/main" id="{FC09B9EC-262B-4F8F-9B97-2A8B09BCE434}"/>
              </a:ext>
            </a:extLst>
          </p:cNvPr>
          <p:cNvPicPr>
            <a:picLocks noChangeAspect="1"/>
          </p:cNvPicPr>
          <p:nvPr/>
        </p:nvPicPr>
        <p:blipFill>
          <a:blip r:embed="rId4"/>
          <a:stretch>
            <a:fillRect/>
          </a:stretch>
        </p:blipFill>
        <p:spPr>
          <a:xfrm>
            <a:off x="993227" y="831279"/>
            <a:ext cx="6976241" cy="3861005"/>
          </a:xfrm>
          <a:prstGeom prst="rect">
            <a:avLst/>
          </a:prstGeom>
        </p:spPr>
      </p:pic>
    </p:spTree>
    <p:custDataLst>
      <p:tags r:id="rId1"/>
    </p:custDataLst>
    <p:extLst>
      <p:ext uri="{BB962C8B-B14F-4D97-AF65-F5344CB8AC3E}">
        <p14:creationId xmlns:p14="http://schemas.microsoft.com/office/powerpoint/2010/main" val="39066422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226533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3D23410F-08E3-41CF-849F-7ED1BA0D88C1}"/>
              </a:ext>
            </a:extLst>
          </p:cNvPr>
          <p:cNvSpPr txBox="1"/>
          <p:nvPr/>
        </p:nvSpPr>
        <p:spPr>
          <a:xfrm>
            <a:off x="93734" y="2095350"/>
            <a:ext cx="1504261" cy="2055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A </a:t>
            </a:r>
            <a:r>
              <a:rPr lang="en-US" sz="1400" dirty="0" err="1"/>
              <a:t>colour</a:t>
            </a:r>
            <a:r>
              <a:rPr lang="en-US" sz="1400" dirty="0"/>
              <a:t> map is essentially millions of data points/ measurements. Overwhelming in an excel sheet, but easy to see on a map</a:t>
            </a:r>
            <a:endParaRPr lang="en-SG" sz="1400" dirty="0"/>
          </a:p>
        </p:txBody>
      </p:sp>
    </p:spTree>
    <p:extLst>
      <p:ext uri="{BB962C8B-B14F-4D97-AF65-F5344CB8AC3E}">
        <p14:creationId xmlns:p14="http://schemas.microsoft.com/office/powerpoint/2010/main" val="6550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A1D2E2F7-4008-C746-AE37-D33791BAF7EA}"/>
              </a:ext>
            </a:extLst>
          </p:cNvPr>
          <p:cNvSpPr>
            <a:spLocks noGrp="1"/>
          </p:cNvSpPr>
          <p:nvPr>
            <p:ph idx="1"/>
          </p:nvPr>
        </p:nvSpPr>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anticipated (e.g. </a:t>
            </a:r>
            <a:r>
              <a:rPr lang="en-US" sz="1800" dirty="0">
                <a:solidFill>
                  <a:srgbClr val="FF0000"/>
                </a:solidFill>
                <a:latin typeface="Roboto Light" panose="02000000000000000000" pitchFamily="2" charset="0"/>
                <a:ea typeface="Roboto Light" panose="02000000000000000000" pitchFamily="2" charset="0"/>
              </a:rPr>
              <a:t>red</a:t>
            </a:r>
            <a:r>
              <a:rPr lang="en-US" sz="1800" dirty="0">
                <a:latin typeface="Roboto Light" panose="02000000000000000000" pitchFamily="2" charset="0"/>
                <a:ea typeface="Roboto Light" panose="02000000000000000000" pitchFamily="2" charset="0"/>
              </a:rPr>
              <a:t> for </a:t>
            </a:r>
            <a:r>
              <a:rPr lang="en-US" sz="1800" dirty="0">
                <a:solidFill>
                  <a:srgbClr val="FF0000"/>
                </a:solidFill>
                <a:latin typeface="Roboto Light" panose="02000000000000000000" pitchFamily="2" charset="0"/>
                <a:ea typeface="Roboto Light" panose="02000000000000000000" pitchFamily="2" charset="0"/>
              </a:rPr>
              <a:t>danger</a:t>
            </a:r>
            <a:r>
              <a:rPr lang="en-US" sz="1800" dirty="0">
                <a:latin typeface="Roboto Light" panose="02000000000000000000" pitchFamily="2" charset="0"/>
                <a:ea typeface="Roboto Light" panose="02000000000000000000" pitchFamily="2" charset="0"/>
              </a:rPr>
              <a:t>)</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the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337070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 [Ware (2013)]</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6251</TotalTime>
  <Words>3245</Words>
  <Application>Microsoft Office PowerPoint</Application>
  <PresentationFormat>On-screen Show (16:9)</PresentationFormat>
  <Paragraphs>663</Paragraphs>
  <Slides>51</Slides>
  <Notes>22</Notes>
  <HiddenSlides>2</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51</vt:i4>
      </vt:variant>
    </vt:vector>
  </HeadingPairs>
  <TitlesOfParts>
    <vt:vector size="65" baseType="lpstr">
      <vt:lpstr>Arial</vt:lpstr>
      <vt:lpstr>Calibri</vt:lpstr>
      <vt:lpstr>Lucida Sans</vt:lpstr>
      <vt:lpstr>Lucida Sans</vt:lpstr>
      <vt:lpstr>Montserrat Medium</vt:lpstr>
      <vt:lpstr>Roboto</vt:lpstr>
      <vt:lpstr>Roboto Light</vt:lpstr>
      <vt:lpstr>Roboto Medium</vt:lpstr>
      <vt:lpstr>System Font Regular</vt:lpstr>
      <vt:lpstr>Wingdings</vt:lpstr>
      <vt:lpstr>Office Theme</vt:lpstr>
      <vt:lpstr>3_Office Theme</vt:lpstr>
      <vt:lpstr>1_Office Theme</vt:lpstr>
      <vt:lpstr>2_Office Theme</vt:lpstr>
      <vt:lpstr>ANL201 – Study Units</vt:lpstr>
      <vt:lpstr>Learning Objectives of ANL201 </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Understanding Types of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Union – Adding Rows to Data Source </vt:lpstr>
      <vt:lpstr>Union vs Join</vt:lpstr>
      <vt:lpstr>Join Types</vt:lpstr>
      <vt:lpstr>Pivot Data – Data Source Grouping</vt:lpstr>
      <vt:lpstr>Building Blocks &amp; Syntax – Data Source Manipulation using Calculated Fields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265</cp:revision>
  <dcterms:created xsi:type="dcterms:W3CDTF">2010-04-12T23:12:02Z</dcterms:created>
  <dcterms:modified xsi:type="dcterms:W3CDTF">2021-02-05T05:49:28Z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